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58" r:id="rId3"/>
    <p:sldId id="257" r:id="rId4"/>
    <p:sldId id="378" r:id="rId5"/>
    <p:sldId id="262" r:id="rId6"/>
    <p:sldId id="263" r:id="rId7"/>
    <p:sldId id="266" r:id="rId8"/>
    <p:sldId id="271" r:id="rId9"/>
    <p:sldId id="267" r:id="rId10"/>
    <p:sldId id="268" r:id="rId11"/>
    <p:sldId id="269" r:id="rId12"/>
    <p:sldId id="272" r:id="rId13"/>
    <p:sldId id="270" r:id="rId14"/>
    <p:sldId id="275" r:id="rId15"/>
    <p:sldId id="278" r:id="rId16"/>
    <p:sldId id="280" r:id="rId17"/>
    <p:sldId id="281" r:id="rId18"/>
    <p:sldId id="279" r:id="rId19"/>
    <p:sldId id="264" r:id="rId20"/>
    <p:sldId id="287" r:id="rId21"/>
    <p:sldId id="282" r:id="rId22"/>
    <p:sldId id="283" r:id="rId23"/>
    <p:sldId id="284" r:id="rId24"/>
    <p:sldId id="383" r:id="rId25"/>
    <p:sldId id="288" r:id="rId26"/>
    <p:sldId id="289" r:id="rId27"/>
    <p:sldId id="290" r:id="rId28"/>
    <p:sldId id="384" r:id="rId29"/>
    <p:sldId id="380" r:id="rId30"/>
    <p:sldId id="292" r:id="rId31"/>
    <p:sldId id="294" r:id="rId32"/>
    <p:sldId id="296" r:id="rId33"/>
    <p:sldId id="354" r:id="rId34"/>
    <p:sldId id="385" r:id="rId35"/>
    <p:sldId id="363" r:id="rId36"/>
    <p:sldId id="364" r:id="rId37"/>
    <p:sldId id="381" r:id="rId38"/>
    <p:sldId id="366" r:id="rId39"/>
    <p:sldId id="382" r:id="rId40"/>
    <p:sldId id="370" r:id="rId41"/>
    <p:sldId id="371" r:id="rId42"/>
    <p:sldId id="386" r:id="rId43"/>
    <p:sldId id="372" r:id="rId44"/>
    <p:sldId id="373" r:id="rId45"/>
    <p:sldId id="374" r:id="rId46"/>
    <p:sldId id="375" r:id="rId47"/>
    <p:sldId id="376" r:id="rId48"/>
    <p:sldId id="387" r:id="rId49"/>
    <p:sldId id="305" r:id="rId50"/>
    <p:sldId id="309" r:id="rId51"/>
    <p:sldId id="312" r:id="rId52"/>
    <p:sldId id="388" r:id="rId53"/>
    <p:sldId id="377" r:id="rId54"/>
    <p:sldId id="311" r:id="rId5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5E78"/>
    <a:srgbClr val="FAA9AC"/>
    <a:srgbClr val="FFC4CA"/>
    <a:srgbClr val="C00F76"/>
    <a:srgbClr val="F01096"/>
    <a:srgbClr val="920A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34"/>
    <p:restoredTop sz="76771" autoAdjust="0"/>
  </p:normalViewPr>
  <p:slideViewPr>
    <p:cSldViewPr snapToGrid="0" snapToObjects="1">
      <p:cViewPr varScale="1">
        <p:scale>
          <a:sx n="88" d="100"/>
          <a:sy n="88" d="100"/>
        </p:scale>
        <p:origin x="12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BD9F77-65D7-3F46-9054-FF7BF11B5B51}" type="datetimeFigureOut">
              <a:rPr kumimoji="1" lang="zh-TW" altLang="en-US" smtClean="0"/>
              <a:t>2019/12/9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1CC312-6DE8-8049-8009-5E025E31903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47090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C312-6DE8-8049-8009-5E025E319039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95340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TODO:</a:t>
            </a:r>
            <a:r>
              <a:rPr lang="zh-TW" altLang="en-US" dirty="0"/>
              <a:t>更好更實用的例子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47A39-2CF0-4E8A-B242-D08D0CD53AA0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6365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47A39-2CF0-4E8A-B242-D08D0CD53AA0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34085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#include &lt;stdio.h&gt;</a:t>
            </a:r>
          </a:p>
          <a:p>
            <a:r>
              <a:rPr lang="en-US" altLang="zh-TW" dirty="0"/>
              <a:t>using namespace std;</a:t>
            </a:r>
          </a:p>
          <a:p>
            <a:endParaRPr lang="en-US" altLang="zh-TW" dirty="0"/>
          </a:p>
          <a:p>
            <a:r>
              <a:rPr lang="en-US" altLang="zh-TW" dirty="0"/>
              <a:t>int main () {</a:t>
            </a:r>
          </a:p>
          <a:p>
            <a:r>
              <a:rPr lang="en-US" altLang="zh-TW" dirty="0"/>
              <a:t>    printf("Name\t:Score\n");</a:t>
            </a:r>
          </a:p>
          <a:p>
            <a:r>
              <a:rPr lang="en-US" altLang="zh-TW" dirty="0"/>
              <a:t>    printf("John\t:83\n");</a:t>
            </a:r>
          </a:p>
          <a:p>
            <a:r>
              <a:rPr lang="en-US" altLang="zh-TW" dirty="0"/>
              <a:t>    printf("David\t:75\n");</a:t>
            </a:r>
          </a:p>
          <a:p>
            <a:r>
              <a:rPr lang="en-US" altLang="zh-TW" dirty="0"/>
              <a:t>    printf("Linda\t:85\n");</a:t>
            </a:r>
          </a:p>
          <a:p>
            <a:r>
              <a:rPr lang="en-US" altLang="zh-TW" dirty="0"/>
              <a:t>    printf("Wei\t:100\n");</a:t>
            </a:r>
          </a:p>
          <a:p>
            <a:r>
              <a:rPr lang="en-US" altLang="zh-TW" dirty="0"/>
              <a:t>    return 0;</a:t>
            </a:r>
          </a:p>
          <a:p>
            <a:r>
              <a:rPr lang="en-US" altLang="zh-TW" dirty="0"/>
              <a:t>}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#include &lt;iostream&gt;</a:t>
            </a:r>
          </a:p>
          <a:p>
            <a:endParaRPr lang="en-US" altLang="zh-TW" dirty="0"/>
          </a:p>
          <a:p>
            <a:r>
              <a:rPr lang="en-US" altLang="zh-TW" dirty="0"/>
              <a:t>using namespace std;</a:t>
            </a:r>
          </a:p>
          <a:p>
            <a:endParaRPr lang="en-US" altLang="zh-TW" dirty="0"/>
          </a:p>
          <a:p>
            <a:r>
              <a:rPr lang="en-US" altLang="zh-TW" dirty="0"/>
              <a:t>int main () {</a:t>
            </a:r>
          </a:p>
          <a:p>
            <a:r>
              <a:rPr lang="en-US" altLang="zh-TW" dirty="0"/>
              <a:t>    cout &lt;&lt; "Name\t:Score" &lt;&lt; endl;</a:t>
            </a:r>
          </a:p>
          <a:p>
            <a:r>
              <a:rPr lang="en-US" altLang="zh-TW" dirty="0"/>
              <a:t>    cout &lt;&lt; "John\t:83" &lt;&lt; endl;</a:t>
            </a:r>
          </a:p>
          <a:p>
            <a:r>
              <a:rPr lang="en-US" altLang="zh-TW" dirty="0"/>
              <a:t>    cout &lt;&lt; "David\t:75" &lt;&lt; endl;</a:t>
            </a:r>
          </a:p>
          <a:p>
            <a:r>
              <a:rPr lang="en-US" altLang="zh-TW" dirty="0"/>
              <a:t>    cout &lt;&lt; "Linda\t:85" &lt;&lt; endl;</a:t>
            </a:r>
          </a:p>
          <a:p>
            <a:r>
              <a:rPr lang="en-US" altLang="zh-TW" dirty="0"/>
              <a:t>    cout &lt;&lt; "Wei\t:100" &lt;&lt; endl;</a:t>
            </a:r>
          </a:p>
          <a:p>
            <a:r>
              <a:rPr lang="en-US" altLang="zh-TW" dirty="0"/>
              <a:t>    return 0;</a:t>
            </a:r>
          </a:p>
          <a:p>
            <a:r>
              <a:rPr lang="en-US" altLang="zh-TW" dirty="0" smtClean="0"/>
              <a:t>}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30A31-B339-460E-A066-6486EA6B5E79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805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#include &lt;iostream&gt;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using namespace std;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int main () {</a:t>
            </a:r>
          </a:p>
          <a:p>
            <a:r>
              <a:rPr lang="en-US" altLang="zh-TW" dirty="0" smtClean="0"/>
              <a:t>    string str;</a:t>
            </a:r>
          </a:p>
          <a:p>
            <a:r>
              <a:rPr lang="en-US" altLang="zh-TW" dirty="0" smtClean="0"/>
              <a:t>    cout &lt;&lt; "What's your name?" &lt;&lt;endl;</a:t>
            </a:r>
          </a:p>
          <a:p>
            <a:r>
              <a:rPr lang="en-US" altLang="zh-TW" dirty="0" smtClean="0"/>
              <a:t>    cin &gt;&gt; str;</a:t>
            </a:r>
          </a:p>
          <a:p>
            <a:r>
              <a:rPr lang="en-US" altLang="zh-TW" dirty="0" smtClean="0"/>
              <a:t>    cout &lt;&lt;"Hello, " &lt;&lt; str &lt;&lt;" nice to meet your in c++ class." &lt;&lt;endl;</a:t>
            </a:r>
          </a:p>
          <a:p>
            <a:r>
              <a:rPr lang="en-US" altLang="zh-TW" dirty="0" smtClean="0"/>
              <a:t>    return 0;</a:t>
            </a:r>
          </a:p>
          <a:p>
            <a:r>
              <a:rPr lang="en-US" altLang="zh-TW" dirty="0" smtClean="0"/>
              <a:t>}</a:t>
            </a:r>
          </a:p>
          <a:p>
            <a:r>
              <a:rPr lang="en-US" altLang="zh-TW" dirty="0" smtClean="0"/>
              <a:t>s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30A31-B339-460E-A066-6486EA6B5E79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7702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CC312-6DE8-8049-8009-5E025E319039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021990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47A39-2CF0-4E8A-B242-D08D0CD53AA0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3948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C312-6DE8-8049-8009-5E025E319039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53708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命名空間是避免大家使用同樣的名稱為類別、物件命名的一種機制。我們可做這樣的比喻：在現實生活中，我們可能會在同一班就遇到同名同姓的人， 但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程式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同一班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卻不允許有同名同姓的情況發生，因為當有同名同姓的人出現時，電腦會無法判斷到底現在是在叫哪個人而產生程式的錯誤。</a:t>
            </a:r>
          </a:p>
          <a:p>
            <a:pPr fontAlgn="base"/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但是如果就是有同名同姓的人呢？這時候，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程式就會將他們區分為不同班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不同的命名空間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 如此一來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編譯器就不會弄錯，造成編譯錯誤；因此 “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::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cout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的意思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就是告訴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編譯器：這位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cout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同學 是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這一班的。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名稱空間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::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成員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namespace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名稱空間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47A39-2CF0-4E8A-B242-D08D0CD53AA0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591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命名空間是避免大家使用同樣的名稱為類別、物件命名的一種機制。我們可做這樣的比喻：在現實生活中，我們可能會在同一班就遇到同名同姓的人， 但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程式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同一班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卻不允許有同名同姓的情況發生，因為當有同名同姓的人出現時，電腦會無法判斷到底現在是在叫哪個人而產生程式的錯誤。</a:t>
            </a:r>
          </a:p>
          <a:p>
            <a:pPr fontAlgn="base"/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但是如果就是有同名同姓的人呢？這時候，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程式就會將他們區分為不同班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不同的命名空間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 如此一來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編譯器就不會弄錯，造成編譯錯誤；因此 “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::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cout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的意思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就是告訴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編譯器：這位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cout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同學 是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這一班的。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名稱空間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::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成員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namespace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名稱空間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47A39-2CF0-4E8A-B242-D08D0CD53AA0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5058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47A39-2CF0-4E8A-B242-D08D0CD53AA0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8883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47A39-2CF0-4E8A-B242-D08D0CD53AA0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7436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C312-6DE8-8049-8009-5E025E319039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0023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TODO:</a:t>
            </a:r>
            <a:r>
              <a:rPr lang="zh-TW" altLang="en-US" dirty="0"/>
              <a:t>更好更實用的例子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47A39-2CF0-4E8A-B242-D08D0CD53AA0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9111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TODO:</a:t>
            </a:r>
            <a:r>
              <a:rPr lang="zh-TW" altLang="en-US" dirty="0"/>
              <a:t>更好更實用的例子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47A39-2CF0-4E8A-B242-D08D0CD53AA0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1967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C1A01A-F722-124D-9CFE-37571D357C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E78884C-066E-834D-BCC5-D467BE1A77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7441C91-2368-8E47-9E12-292690391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5704F-9359-C244-8E59-C59A014090E0}" type="datetimeFigureOut">
              <a:rPr kumimoji="1" lang="zh-TW" altLang="en-US" smtClean="0"/>
              <a:t>2019/12/9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9A74FA-7BFE-EA46-8F6E-4AD3D0E5C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160AAFE-803D-8E4B-99C9-A95EB80F3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430E7-E8EC-2D4F-9C8E-11E4FCB04E3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71407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2080D4-BDD5-0143-B757-848473125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DA47486-A23A-1147-AEE8-192533171E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B2E078-A731-1941-86AA-DED59ED6B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5704F-9359-C244-8E59-C59A014090E0}" type="datetimeFigureOut">
              <a:rPr kumimoji="1" lang="zh-TW" altLang="en-US" smtClean="0"/>
              <a:t>2019/12/9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591F3AB-97E5-A94C-AA64-97E93C836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1CEF486-33E3-8B41-9EEA-84FA36303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430E7-E8EC-2D4F-9C8E-11E4FCB04E3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5038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38E666F-88C1-9846-BCC0-2A2FB40420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F13066B-564D-4448-BC49-B957482F89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5191444-F8B2-7F40-A801-EC424090C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5704F-9359-C244-8E59-C59A014090E0}" type="datetimeFigureOut">
              <a:rPr kumimoji="1" lang="zh-TW" altLang="en-US" smtClean="0"/>
              <a:t>2019/12/9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F40B3C2-0C27-6A40-A36A-3D99744A9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CCCC068-EE47-1F42-9513-8273A2001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430E7-E8EC-2D4F-9C8E-11E4FCB04E3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0126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09600" y="764705"/>
            <a:ext cx="10972800" cy="62710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TW" altLang="en-US" dirty="0"/>
              <a:t>比較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BCB93A7-3D62-468D-B62C-DC76E2C0BEAA}" type="datetime1">
              <a:rPr lang="zh-TW" altLang="en-US" smtClean="0"/>
              <a:t>2019/12/9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李耕銘</a:t>
            </a: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D74D8-060F-4EA9-A02B-A5E9C676985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>
          <a:xfrm>
            <a:off x="609600" y="2420889"/>
            <a:ext cx="4910336" cy="3240359"/>
          </a:xfr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4" name="文字版面配置區 3"/>
          <p:cNvSpPr>
            <a:spLocks noGrp="1"/>
          </p:cNvSpPr>
          <p:nvPr>
            <p:ph type="body" sz="quarter" idx="14"/>
          </p:nvPr>
        </p:nvSpPr>
        <p:spPr>
          <a:xfrm>
            <a:off x="6672064" y="2420888"/>
            <a:ext cx="4910336" cy="3240359"/>
          </a:xfrm>
          <a:ln w="3810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5" name="文字版面配置區 3"/>
          <p:cNvSpPr>
            <a:spLocks noGrp="1"/>
          </p:cNvSpPr>
          <p:nvPr>
            <p:ph type="body" sz="quarter" idx="15"/>
          </p:nvPr>
        </p:nvSpPr>
        <p:spPr>
          <a:xfrm>
            <a:off x="609600" y="1391806"/>
            <a:ext cx="4910336" cy="800471"/>
          </a:xfr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/>
          <a:lstStyle/>
          <a:p>
            <a:pPr lvl="0"/>
            <a:endParaRPr lang="zh-TW" altLang="en-US" dirty="0"/>
          </a:p>
        </p:txBody>
      </p:sp>
      <p:sp>
        <p:nvSpPr>
          <p:cNvPr id="16" name="文字版面配置區 3"/>
          <p:cNvSpPr>
            <a:spLocks noGrp="1"/>
          </p:cNvSpPr>
          <p:nvPr>
            <p:ph type="body" sz="quarter" idx="16"/>
          </p:nvPr>
        </p:nvSpPr>
        <p:spPr>
          <a:xfrm>
            <a:off x="6701277" y="1391806"/>
            <a:ext cx="4910336" cy="800471"/>
          </a:xfrm>
          <a:ln w="3810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/>
          <a:lstStyle/>
          <a:p>
            <a:pPr lv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69397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F0CFF-F4E8-4210-B80E-662418E54A6C}" type="datetime1">
              <a:rPr lang="zh-TW" altLang="en-US" smtClean="0"/>
              <a:t>2019/12/9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李耕銘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D74D8-060F-4EA9-A02B-A5E9C676985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7"/>
          <p:cNvSpPr>
            <a:spLocks noGrp="1"/>
          </p:cNvSpPr>
          <p:nvPr>
            <p:ph sz="quarter" idx="13" hasCustomPrompt="1"/>
          </p:nvPr>
        </p:nvSpPr>
        <p:spPr>
          <a:xfrm>
            <a:off x="602488" y="1275310"/>
            <a:ext cx="10979912" cy="2369714"/>
          </a:xfrm>
          <a:solidFill>
            <a:srgbClr val="D8F8E4"/>
          </a:solidFill>
          <a:ln w="762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>
            <a:normAutofit/>
          </a:bodyPr>
          <a:lstStyle>
            <a:lvl1pPr marL="0" indent="0" algn="l">
              <a:buNone/>
              <a:defRPr sz="1600"/>
            </a:lvl1pPr>
            <a:lvl2pPr>
              <a:defRPr sz="4400"/>
            </a:lvl2pPr>
            <a:lvl3pPr>
              <a:defRPr sz="2000"/>
            </a:lvl3pPr>
            <a:lvl4pPr>
              <a:defRPr sz="3600"/>
            </a:lvl4pPr>
            <a:lvl5pPr>
              <a:defRPr sz="2400"/>
            </a:lvl5pPr>
          </a:lstStyle>
          <a:p>
            <a:pPr lvl="0" algn="l"/>
            <a:r>
              <a:rPr lang="en-US" altLang="zh-TW" sz="3200" b="1" dirty="0"/>
              <a:t>Input:</a:t>
            </a:r>
          </a:p>
          <a:p>
            <a:pPr lvl="0" algn="l"/>
            <a:r>
              <a:rPr lang="en-US" altLang="zh-TW" sz="3200" b="1" dirty="0"/>
              <a:t>Output:</a:t>
            </a:r>
          </a:p>
          <a:p>
            <a:pPr lvl="0" algn="l"/>
            <a:endParaRPr lang="en-US" altLang="zh-TW" sz="3200" b="1" dirty="0"/>
          </a:p>
          <a:p>
            <a:pPr lvl="0" algn="l"/>
            <a:r>
              <a:rPr lang="en-US" altLang="zh-TW" sz="3200" b="1" dirty="0"/>
              <a:t>Hint:</a:t>
            </a:r>
            <a:endParaRPr lang="zh-TW" altLang="en-US" sz="3200" b="1" dirty="0"/>
          </a:p>
          <a:p>
            <a:pPr lvl="0" algn="l"/>
            <a:endParaRPr lang="en-US" altLang="zh-TW" sz="3200" b="1" dirty="0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4" hasCustomPrompt="1"/>
          </p:nvPr>
        </p:nvSpPr>
        <p:spPr>
          <a:xfrm>
            <a:off x="619151" y="548681"/>
            <a:ext cx="3268604" cy="576163"/>
          </a:xfrm>
          <a:solidFill>
            <a:srgbClr val="FFFFCC"/>
          </a:solidFill>
          <a:ln w="76200">
            <a:solidFill>
              <a:schemeClr val="tx2">
                <a:lumMod val="60000"/>
                <a:lumOff val="40000"/>
              </a:schemeClr>
            </a:solidFill>
          </a:ln>
        </p:spPr>
        <p:txBody>
          <a:bodyPr/>
          <a:lstStyle>
            <a:lvl1pPr marL="0" indent="0" algn="l">
              <a:buNone/>
              <a:defRPr b="1" baseline="0"/>
            </a:lvl1pPr>
          </a:lstStyle>
          <a:p>
            <a:pPr lvl="0"/>
            <a:r>
              <a:rPr lang="en-US" altLang="zh-TW" dirty="0"/>
              <a:t>Practice   #: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62883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F0CFF-F4E8-4210-B80E-662418E54A6C}" type="datetime1">
              <a:rPr lang="zh-TW" altLang="en-US" smtClean="0"/>
              <a:t>2019/12/9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李耕銘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D74D8-060F-4EA9-A02B-A5E9C676985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7"/>
          <p:cNvSpPr>
            <a:spLocks noGrp="1"/>
          </p:cNvSpPr>
          <p:nvPr>
            <p:ph sz="quarter" idx="13" hasCustomPrompt="1"/>
          </p:nvPr>
        </p:nvSpPr>
        <p:spPr>
          <a:xfrm>
            <a:off x="602488" y="1275310"/>
            <a:ext cx="10979912" cy="2369714"/>
          </a:xfrm>
          <a:solidFill>
            <a:srgbClr val="D8F8E4"/>
          </a:solidFill>
          <a:ln w="762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>
            <a:normAutofit/>
          </a:bodyPr>
          <a:lstStyle>
            <a:lvl1pPr marL="0" indent="0" algn="l">
              <a:buNone/>
              <a:defRPr sz="1600"/>
            </a:lvl1pPr>
            <a:lvl2pPr>
              <a:defRPr sz="4400"/>
            </a:lvl2pPr>
            <a:lvl3pPr>
              <a:defRPr sz="2000"/>
            </a:lvl3pPr>
            <a:lvl4pPr>
              <a:defRPr sz="3600"/>
            </a:lvl4pPr>
            <a:lvl5pPr>
              <a:defRPr sz="2400"/>
            </a:lvl5pPr>
          </a:lstStyle>
          <a:p>
            <a:pPr lvl="0" algn="l"/>
            <a:r>
              <a:rPr lang="en-US" altLang="zh-TW" sz="3200" b="1" dirty="0"/>
              <a:t>Input:</a:t>
            </a:r>
          </a:p>
          <a:p>
            <a:pPr lvl="0" algn="l"/>
            <a:r>
              <a:rPr lang="en-US" altLang="zh-TW" sz="3200" b="1" dirty="0"/>
              <a:t>Output:</a:t>
            </a:r>
          </a:p>
          <a:p>
            <a:pPr lvl="0" algn="l"/>
            <a:endParaRPr lang="en-US" altLang="zh-TW" sz="3200" b="1" dirty="0"/>
          </a:p>
          <a:p>
            <a:pPr lvl="0" algn="l"/>
            <a:r>
              <a:rPr lang="en-US" altLang="zh-TW" sz="3200" b="1" dirty="0"/>
              <a:t>Hint:</a:t>
            </a:r>
            <a:endParaRPr lang="zh-TW" altLang="en-US" sz="3200" b="1" dirty="0"/>
          </a:p>
          <a:p>
            <a:pPr lvl="0" algn="l"/>
            <a:endParaRPr lang="en-US" altLang="zh-TW" sz="3200" b="1" dirty="0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4" hasCustomPrompt="1"/>
          </p:nvPr>
        </p:nvSpPr>
        <p:spPr>
          <a:xfrm>
            <a:off x="619151" y="548681"/>
            <a:ext cx="3268604" cy="576163"/>
          </a:xfrm>
          <a:solidFill>
            <a:srgbClr val="FFFFCC"/>
          </a:solidFill>
          <a:ln w="76200">
            <a:solidFill>
              <a:schemeClr val="tx2">
                <a:lumMod val="60000"/>
                <a:lumOff val="40000"/>
              </a:schemeClr>
            </a:solidFill>
          </a:ln>
        </p:spPr>
        <p:txBody>
          <a:bodyPr/>
          <a:lstStyle>
            <a:lvl1pPr marL="0" indent="0" algn="l">
              <a:buNone/>
              <a:defRPr b="1" baseline="0"/>
            </a:lvl1pPr>
          </a:lstStyle>
          <a:p>
            <a:pPr lvl="0"/>
            <a:r>
              <a:rPr lang="en-US" altLang="zh-TW" dirty="0"/>
              <a:t>Practice   #: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2285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E17BC1-8034-FD48-983D-4DFA2F483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1A75A8-B5E7-0D42-9BD6-CD8CDE429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EA387B2-DCE5-6D49-83E0-EF19878AB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5704F-9359-C244-8E59-C59A014090E0}" type="datetimeFigureOut">
              <a:rPr kumimoji="1" lang="zh-TW" altLang="en-US" smtClean="0"/>
              <a:t>2019/12/9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9ADF68-CDBB-4A4B-8463-17954277D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7EF946-3E79-4F42-ABA3-948D178B0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430E7-E8EC-2D4F-9C8E-11E4FCB04E3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66818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00100C-98A9-0C49-9DE4-7EA607156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2A86604-31A5-BC46-92E8-D0D23538F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BA8D299-5CEE-F444-99C4-1334A197F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5704F-9359-C244-8E59-C59A014090E0}" type="datetimeFigureOut">
              <a:rPr kumimoji="1" lang="zh-TW" altLang="en-US" smtClean="0"/>
              <a:t>2019/12/9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45E203-E001-8045-B175-0BF540080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F6EC9BD-5ED2-6C49-BCD5-9A67CC088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430E7-E8EC-2D4F-9C8E-11E4FCB04E3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84600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EB65FF-03F9-0C46-B47A-2A8F30F2C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917164-80FD-EC41-B151-5424555A0C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55F8381-8C63-7842-B32F-7E16D1EF8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C15DE25-DE40-4547-8F41-F2D6614DB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5704F-9359-C244-8E59-C59A014090E0}" type="datetimeFigureOut">
              <a:rPr kumimoji="1" lang="zh-TW" altLang="en-US" smtClean="0"/>
              <a:t>2019/12/9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BBFF25-6AF3-F24E-94A5-0CEA5C284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B7E207D-8C25-7045-A7AF-23EAAFF39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430E7-E8EC-2D4F-9C8E-11E4FCB04E3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2286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159CA8-2AFE-7C4A-89D2-203BA679D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79E3874-6BA6-8C4B-BFEC-C51B43218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CDCF1B5-0F34-DA4E-8569-1FE1140379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4917D58-929F-DC44-A056-99A111E9C2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3E91199-AE6D-F247-A7C1-0A714CA86E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AA2555E-AFA2-484B-B7F0-BB80EF334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5704F-9359-C244-8E59-C59A014090E0}" type="datetimeFigureOut">
              <a:rPr kumimoji="1" lang="zh-TW" altLang="en-US" smtClean="0"/>
              <a:t>2019/12/9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CBA4975-9DFD-C34E-84C4-6420516FC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DE886F6-7AD0-7942-8B37-CA3C46001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430E7-E8EC-2D4F-9C8E-11E4FCB04E3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9168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92624C-6D2D-A544-85BB-9C093E08D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A627D05-0C39-D54D-BB14-6CDDCD885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5704F-9359-C244-8E59-C59A014090E0}" type="datetimeFigureOut">
              <a:rPr kumimoji="1" lang="zh-TW" altLang="en-US" smtClean="0"/>
              <a:t>2019/12/9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D2A58B0-2FC3-B44A-B0E2-7C4A71714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F074DC-B8A4-F246-B07E-F8C2F64BF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430E7-E8EC-2D4F-9C8E-11E4FCB04E3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8264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ECDD480-9FC0-8D46-8855-E0E355767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5704F-9359-C244-8E59-C59A014090E0}" type="datetimeFigureOut">
              <a:rPr kumimoji="1" lang="zh-TW" altLang="en-US" smtClean="0"/>
              <a:t>2019/12/9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76A118E-2E54-DE49-AED0-04229712B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7363C4-D944-A942-81ED-61F8C2A38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430E7-E8EC-2D4F-9C8E-11E4FCB04E3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3096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2923CA-22F1-F148-AAA4-6BA9D8A5D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CC7682-DD6E-D64D-817C-FF70A7061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E064BFC-BF82-354C-A812-E343D940A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9989A9-4498-3E42-BBF6-B78810C5E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5704F-9359-C244-8E59-C59A014090E0}" type="datetimeFigureOut">
              <a:rPr kumimoji="1" lang="zh-TW" altLang="en-US" smtClean="0"/>
              <a:t>2019/12/9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491D05E-E9DE-B449-8875-C929642E3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FF79345-5AEC-B643-A826-682127BC5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430E7-E8EC-2D4F-9C8E-11E4FCB04E3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8836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B7E202-0B17-3443-9A14-F2C26F4A4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6CAB04D-DA23-4045-AEEB-82DF9CFA92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A8B2680-6710-B040-A217-A0F6484B4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BA7BC33-E803-3648-BADD-C9C9C06F9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5704F-9359-C244-8E59-C59A014090E0}" type="datetimeFigureOut">
              <a:rPr kumimoji="1" lang="zh-TW" altLang="en-US" smtClean="0"/>
              <a:t>2019/12/9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C34192D-5F57-5742-92B1-0B9CDF04A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BA3AEF2-EB56-3040-98A8-45717C6C2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430E7-E8EC-2D4F-9C8E-11E4FCB04E3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78310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653563D-E72A-BC4B-A877-3F83E41BD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09B49F4-727A-664F-A13B-BDF15F61B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91AEC8A-CAA0-ED4D-B12F-F30603093F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25704F-9359-C244-8E59-C59A014090E0}" type="datetimeFigureOut">
              <a:rPr kumimoji="1" lang="zh-TW" altLang="en-US" smtClean="0"/>
              <a:t>2019/12/9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A957AE-9DD9-8B44-971B-AF67FE12CA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B9C625-A1C2-9043-A59C-F6AE23288A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430E7-E8EC-2D4F-9C8E-11E4FCB04E3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91242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3" r:id="rId13"/>
    <p:sldLayoutId id="214748366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7.wdp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microsoft.com/office/2007/relationships/hdphoto" Target="../media/hdphoto8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4.wdp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escap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tcoin/bitcoin/tree/master/src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microsoft.com/office/2007/relationships/hdphoto" Target="../media/hdphoto15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eblocks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codeblocks.org/download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202E2EA-8EE7-1440-80F2-9DEA53DC74D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620"/>
            <a:ext cx="12192001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7B2624C-F86C-8342-8785-FB58CB6630A7}"/>
              </a:ext>
            </a:extLst>
          </p:cNvPr>
          <p:cNvSpPr/>
          <p:nvPr/>
        </p:nvSpPr>
        <p:spPr>
          <a:xfrm>
            <a:off x="0" y="7620"/>
            <a:ext cx="12192001" cy="6858000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B777AB48-CDD4-DA4F-81FF-C179BE98E114}"/>
              </a:ext>
            </a:extLst>
          </p:cNvPr>
          <p:cNvSpPr/>
          <p:nvPr/>
        </p:nvSpPr>
        <p:spPr>
          <a:xfrm>
            <a:off x="3323164" y="2914357"/>
            <a:ext cx="5545671" cy="1044525"/>
          </a:xfrm>
          <a:prstGeom prst="roundRect">
            <a:avLst/>
          </a:prstGeom>
          <a:solidFill>
            <a:schemeClr val="tx1">
              <a:alpha val="69000"/>
            </a:schemeClr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8387855-35B1-2144-8CC5-E103501437F7}"/>
              </a:ext>
            </a:extLst>
          </p:cNvPr>
          <p:cNvSpPr txBox="1"/>
          <p:nvPr/>
        </p:nvSpPr>
        <p:spPr>
          <a:xfrm>
            <a:off x="3544567" y="2265149"/>
            <a:ext cx="510286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TW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 </a:t>
            </a:r>
            <a:r>
              <a:rPr kumimoji="1" lang="zh-CN" altLang="en-US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基礎程式設計班</a:t>
            </a:r>
            <a:endParaRPr kumimoji="1" lang="zh-TW" altLang="en-US" sz="3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5C43AE2-7DFC-B245-AFC1-7DEEAFE9EFE7}"/>
              </a:ext>
            </a:extLst>
          </p:cNvPr>
          <p:cNvSpPr txBox="1"/>
          <p:nvPr/>
        </p:nvSpPr>
        <p:spPr>
          <a:xfrm>
            <a:off x="3756658" y="3105834"/>
            <a:ext cx="467868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基本輸入輸出</a:t>
            </a:r>
            <a:endParaRPr kumimoji="1" lang="zh-TW" altLang="en-US" sz="36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9D31CCF-C437-EE49-A63E-F45518DB779C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9528E2F-6AE1-C24A-AC68-292163ECB656}"/>
              </a:ext>
            </a:extLst>
          </p:cNvPr>
          <p:cNvSpPr txBox="1"/>
          <p:nvPr/>
        </p:nvSpPr>
        <p:spPr>
          <a:xfrm>
            <a:off x="5362464" y="4022928"/>
            <a:ext cx="95410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DF4D85F-D34E-B246-87CB-B13A5207B7A3}"/>
              </a:ext>
            </a:extLst>
          </p:cNvPr>
          <p:cNvSpPr txBox="1"/>
          <p:nvPr/>
        </p:nvSpPr>
        <p:spPr>
          <a:xfrm>
            <a:off x="11622612" y="6611743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</p:spTree>
    <p:extLst>
      <p:ext uri="{BB962C8B-B14F-4D97-AF65-F5344CB8AC3E}">
        <p14:creationId xmlns:p14="http://schemas.microsoft.com/office/powerpoint/2010/main" val="3124714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5C24EBCB-93EF-554B-81B8-6CB335FC5D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8" t="1148" r="1041" b="2712"/>
          <a:stretch/>
        </p:blipFill>
        <p:spPr>
          <a:xfrm>
            <a:off x="0" y="0"/>
            <a:ext cx="12192000" cy="641656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F1499E7-F7D9-354B-B912-BBDB881819ED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C2CD0C5-4BD3-1D46-9A27-240643BF6763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11" name="結束點 10">
            <a:extLst>
              <a:ext uri="{FF2B5EF4-FFF2-40B4-BE49-F238E27FC236}">
                <a16:creationId xmlns:a16="http://schemas.microsoft.com/office/drawing/2014/main" id="{EC248835-BE69-F24B-82A9-6145EE36DF01}"/>
              </a:ext>
            </a:extLst>
          </p:cNvPr>
          <p:cNvSpPr/>
          <p:nvPr/>
        </p:nvSpPr>
        <p:spPr>
          <a:xfrm>
            <a:off x="4124754" y="4928231"/>
            <a:ext cx="4805490" cy="542403"/>
          </a:xfrm>
          <a:prstGeom prst="flowChartTerminator">
            <a:avLst/>
          </a:prstGeom>
          <a:solidFill>
            <a:schemeClr val="accent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73ACE5A-BAC3-0F40-97CA-31CEDD838AE7}"/>
              </a:ext>
            </a:extLst>
          </p:cNvPr>
          <p:cNvSpPr/>
          <p:nvPr/>
        </p:nvSpPr>
        <p:spPr>
          <a:xfrm>
            <a:off x="4342707" y="5014032"/>
            <a:ext cx="4440639" cy="370800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首次下載記得下載有</a:t>
            </a:r>
            <a:r>
              <a:rPr lang="en-US" altLang="zh-TW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mingw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-setup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的版本</a:t>
            </a:r>
          </a:p>
        </p:txBody>
      </p:sp>
      <p:sp>
        <p:nvSpPr>
          <p:cNvPr id="12" name="結束點 11">
            <a:extLst>
              <a:ext uri="{FF2B5EF4-FFF2-40B4-BE49-F238E27FC236}">
                <a16:creationId xmlns:a16="http://schemas.microsoft.com/office/drawing/2014/main" id="{9BFCE03A-B67F-B142-AB29-818BD9700814}"/>
              </a:ext>
            </a:extLst>
          </p:cNvPr>
          <p:cNvSpPr/>
          <p:nvPr/>
        </p:nvSpPr>
        <p:spPr>
          <a:xfrm>
            <a:off x="1365662" y="5423134"/>
            <a:ext cx="2208811" cy="368808"/>
          </a:xfrm>
          <a:prstGeom prst="flowChartTerminator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3148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9F182734-F4EE-DD4E-82AF-2470D5FCD2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64" t="1318" r="13495" b="18983"/>
          <a:stretch/>
        </p:blipFill>
        <p:spPr>
          <a:xfrm>
            <a:off x="-2" y="-1"/>
            <a:ext cx="12235809" cy="639041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8248FAD-28D8-714C-8CB3-FA8AFF3417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10857"/>
          <a:stretch/>
        </p:blipFill>
        <p:spPr>
          <a:xfrm>
            <a:off x="42317" y="5783701"/>
            <a:ext cx="3183389" cy="606708"/>
          </a:xfrm>
          <a:prstGeom prst="rect">
            <a:avLst/>
          </a:prstGeom>
          <a:ln w="50800">
            <a:solidFill>
              <a:schemeClr val="accent4"/>
            </a:solidFill>
          </a:ln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F525674A-13EF-4646-9106-00EF038EC0A4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FACCCFB-1B27-3646-B3D8-71096C923BE0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</p:spTree>
    <p:extLst>
      <p:ext uri="{BB962C8B-B14F-4D97-AF65-F5344CB8AC3E}">
        <p14:creationId xmlns:p14="http://schemas.microsoft.com/office/powerpoint/2010/main" val="997707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6A7C05B-FC57-E646-BA56-A0B45CA2B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954156"/>
            <a:ext cx="6113714" cy="466340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BDA50E4-83A9-AE4C-822D-18439938C792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D693F98-C0DF-A140-AFE4-358F32C42A67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DA464E5-9EFE-A346-8027-86D7DB0BD9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653" t="85138" r="19217" b="1830"/>
          <a:stretch/>
        </p:blipFill>
        <p:spPr>
          <a:xfrm>
            <a:off x="3714944" y="4909931"/>
            <a:ext cx="1194986" cy="596348"/>
          </a:xfrm>
          <a:prstGeom prst="flowChartTerminator">
            <a:avLst/>
          </a:prstGeom>
          <a:ln w="44450">
            <a:solidFill>
              <a:schemeClr val="accent4"/>
            </a:solidFill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DC88DD7-B709-484A-840C-FBE7847769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13714" y="954156"/>
            <a:ext cx="6078286" cy="466340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CC306E8-AD2E-5744-9E2E-1938D969415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2847" t="84826" r="18073" b="2386"/>
          <a:stretch/>
        </p:blipFill>
        <p:spPr>
          <a:xfrm>
            <a:off x="9969190" y="4909931"/>
            <a:ext cx="1159727" cy="596348"/>
          </a:xfrm>
          <a:prstGeom prst="flowChartTerminator">
            <a:avLst/>
          </a:prstGeom>
          <a:ln w="4445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3199285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C3388B57-0DCC-AE45-9182-4DF21A1CE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" y="941294"/>
            <a:ext cx="6090589" cy="476813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AB93E7B-B4EE-8F48-96A8-B86508038D7D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148093E-DD23-2949-875A-E4B32CA940E5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F55CFCD-08C8-9A43-8666-E908DD0E11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10507" y="941294"/>
            <a:ext cx="6181493" cy="476813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A81407C-498A-DB4B-AF2B-AD4E832F595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1960" t="85831" r="18464" b="1775"/>
          <a:stretch/>
        </p:blipFill>
        <p:spPr>
          <a:xfrm>
            <a:off x="3802566" y="5029200"/>
            <a:ext cx="1192251" cy="591014"/>
          </a:xfrm>
          <a:prstGeom prst="flowChartTerminator">
            <a:avLst/>
          </a:prstGeom>
          <a:ln w="44450">
            <a:solidFill>
              <a:schemeClr val="accent4"/>
            </a:solidFill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05C8214-B044-7049-B6F9-CF3A9A5E95C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2163" t="85734" r="18387"/>
          <a:stretch/>
        </p:blipFill>
        <p:spPr>
          <a:xfrm>
            <a:off x="9893156" y="5029200"/>
            <a:ext cx="1202308" cy="680223"/>
          </a:xfrm>
          <a:prstGeom prst="flowChartTerminator">
            <a:avLst/>
          </a:prstGeom>
          <a:ln w="4445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4025676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914EEFB7-65F9-BD4E-88B3-FC6AE0D4E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7832"/>
            <a:ext cx="6096000" cy="472652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29AD6A9-A9AC-D846-9C34-65B26B447211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A23CEFD-96F4-FF41-874C-381F25ACEF33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ABDE14-FD78-B046-A45B-95ED8C00C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3415" y="967831"/>
            <a:ext cx="6096000" cy="472652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440FB5F-A994-B84D-89A5-B451AD68D0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293" t="62334" r="40122" b="23982"/>
          <a:stretch/>
        </p:blipFill>
        <p:spPr>
          <a:xfrm>
            <a:off x="8430322" y="3914078"/>
            <a:ext cx="1315844" cy="646771"/>
          </a:xfrm>
          <a:prstGeom prst="flowChartTerminator">
            <a:avLst/>
          </a:prstGeom>
          <a:ln w="4445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3246902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D41DEA32-DA29-A747-8662-CE68DC7DD6C0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D690D78-CCEB-494D-92DA-E27250F1E9A1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A657302-3899-DE4C-8CF6-A62E035DAA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" t="655" r="-1" b="-1"/>
          <a:stretch/>
        </p:blipFill>
        <p:spPr>
          <a:xfrm>
            <a:off x="0" y="1080655"/>
            <a:ext cx="6734633" cy="4727993"/>
          </a:xfrm>
          <a:prstGeom prst="rect">
            <a:avLst/>
          </a:prstGeom>
          <a:ln w="44450">
            <a:noFill/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F1A25401-6AC2-6841-9240-39EB7C329D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" t="1589" r="2" b="2"/>
          <a:stretch/>
        </p:blipFill>
        <p:spPr>
          <a:xfrm>
            <a:off x="6734634" y="2161309"/>
            <a:ext cx="5457366" cy="2577075"/>
          </a:xfrm>
          <a:prstGeom prst="rect">
            <a:avLst/>
          </a:prstGeom>
          <a:ln w="44450">
            <a:noFill/>
          </a:ln>
        </p:spPr>
      </p:pic>
      <p:sp>
        <p:nvSpPr>
          <p:cNvPr id="8" name="結束點 7">
            <a:extLst>
              <a:ext uri="{FF2B5EF4-FFF2-40B4-BE49-F238E27FC236}">
                <a16:creationId xmlns:a16="http://schemas.microsoft.com/office/drawing/2014/main" id="{01221045-4767-BA4F-9C36-173F592C3837}"/>
              </a:ext>
            </a:extLst>
          </p:cNvPr>
          <p:cNvSpPr/>
          <p:nvPr/>
        </p:nvSpPr>
        <p:spPr>
          <a:xfrm>
            <a:off x="2677885" y="5176157"/>
            <a:ext cx="1420585" cy="601188"/>
          </a:xfrm>
          <a:prstGeom prst="flowChartTerminator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結束點 8">
            <a:extLst>
              <a:ext uri="{FF2B5EF4-FFF2-40B4-BE49-F238E27FC236}">
                <a16:creationId xmlns:a16="http://schemas.microsoft.com/office/drawing/2014/main" id="{07B9D42C-7B46-AF41-AF2E-F0F686E3B7F1}"/>
              </a:ext>
            </a:extLst>
          </p:cNvPr>
          <p:cNvSpPr/>
          <p:nvPr/>
        </p:nvSpPr>
        <p:spPr>
          <a:xfrm>
            <a:off x="11021786" y="4229100"/>
            <a:ext cx="1170214" cy="509284"/>
          </a:xfrm>
          <a:prstGeom prst="flowChartTerminator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5316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202E2EA-8EE7-1440-80F2-9DEA53DC74D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620"/>
            <a:ext cx="12192001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368679E-375F-DC42-8907-77FBD0D9B236}"/>
              </a:ext>
            </a:extLst>
          </p:cNvPr>
          <p:cNvSpPr/>
          <p:nvPr/>
        </p:nvSpPr>
        <p:spPr>
          <a:xfrm>
            <a:off x="-3" y="7620"/>
            <a:ext cx="12192001" cy="6858000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B777AB48-CDD4-DA4F-81FF-C179BE98E114}"/>
              </a:ext>
            </a:extLst>
          </p:cNvPr>
          <p:cNvSpPr/>
          <p:nvPr/>
        </p:nvSpPr>
        <p:spPr>
          <a:xfrm>
            <a:off x="3323164" y="2914357"/>
            <a:ext cx="5545671" cy="1044525"/>
          </a:xfrm>
          <a:prstGeom prst="roundRect">
            <a:avLst/>
          </a:prstGeom>
          <a:solidFill>
            <a:schemeClr val="bg1">
              <a:alpha val="82000"/>
            </a:schemeClr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5C43AE2-7DFC-B245-AFC1-7DEEAFE9EFE7}"/>
              </a:ext>
            </a:extLst>
          </p:cNvPr>
          <p:cNvSpPr txBox="1"/>
          <p:nvPr/>
        </p:nvSpPr>
        <p:spPr>
          <a:xfrm>
            <a:off x="3756658" y="3113453"/>
            <a:ext cx="467868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可以開始寫程式了！</a:t>
            </a:r>
            <a:endParaRPr kumimoji="1" lang="zh-TW" altLang="en-US" sz="3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9D31CCF-C437-EE49-A63E-F45518DB779C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39CB8E5-50C3-A44E-A2B4-6F24CAFBC601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</p:spTree>
    <p:extLst>
      <p:ext uri="{BB962C8B-B14F-4D97-AF65-F5344CB8AC3E}">
        <p14:creationId xmlns:p14="http://schemas.microsoft.com/office/powerpoint/2010/main" val="2659209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202E2EA-8EE7-1440-80F2-9DEA53DC74D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620"/>
            <a:ext cx="12192001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772C183-F147-AE40-9831-55ED633F6858}"/>
              </a:ext>
            </a:extLst>
          </p:cNvPr>
          <p:cNvSpPr/>
          <p:nvPr/>
        </p:nvSpPr>
        <p:spPr>
          <a:xfrm>
            <a:off x="0" y="7620"/>
            <a:ext cx="12192001" cy="6858000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B777AB48-CDD4-DA4F-81FF-C179BE98E114}"/>
              </a:ext>
            </a:extLst>
          </p:cNvPr>
          <p:cNvSpPr/>
          <p:nvPr/>
        </p:nvSpPr>
        <p:spPr>
          <a:xfrm>
            <a:off x="3323164" y="2610367"/>
            <a:ext cx="5545671" cy="1652504"/>
          </a:xfrm>
          <a:prstGeom prst="roundRect">
            <a:avLst/>
          </a:prstGeom>
          <a:solidFill>
            <a:schemeClr val="bg1">
              <a:alpha val="82000"/>
            </a:schemeClr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5C43AE2-7DFC-B245-AFC1-7DEEAFE9EFE7}"/>
              </a:ext>
            </a:extLst>
          </p:cNvPr>
          <p:cNvSpPr txBox="1"/>
          <p:nvPr/>
        </p:nvSpPr>
        <p:spPr>
          <a:xfrm>
            <a:off x="3756658" y="2836454"/>
            <a:ext cx="467868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開始寫程式前</a:t>
            </a:r>
            <a:r>
              <a:rPr lang="en-US" altLang="zh-TW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/>
            </a:r>
            <a:br>
              <a:rPr lang="en-US" altLang="zh-TW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先來跑一次程式</a:t>
            </a:r>
            <a:endParaRPr kumimoji="1" lang="zh-TW" altLang="en-US" sz="3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9D31CCF-C437-EE49-A63E-F45518DB779C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39CB8E5-50C3-A44E-A2B4-6F24CAFBC601}"/>
              </a:ext>
            </a:extLst>
          </p:cNvPr>
          <p:cNvSpPr txBox="1"/>
          <p:nvPr/>
        </p:nvSpPr>
        <p:spPr>
          <a:xfrm>
            <a:off x="11622613" y="661939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</p:spTree>
    <p:extLst>
      <p:ext uri="{BB962C8B-B14F-4D97-AF65-F5344CB8AC3E}">
        <p14:creationId xmlns:p14="http://schemas.microsoft.com/office/powerpoint/2010/main" val="2014991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3BF8EB5E-3AB1-7446-984A-13BA05ECD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24507"/>
            <a:ext cx="6510355" cy="410541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27A0EA1F-6608-0045-BB93-EBC708938695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D7A94F7-2C0A-F043-9D65-1DFFFBF75372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FF44036-3BA6-1C4C-B07E-DF48BD1A1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355" y="1124507"/>
            <a:ext cx="5715000" cy="4105415"/>
          </a:xfrm>
          <a:prstGeom prst="rect">
            <a:avLst/>
          </a:prstGeom>
        </p:spPr>
      </p:pic>
      <p:sp>
        <p:nvSpPr>
          <p:cNvPr id="2" name="結束點 1">
            <a:extLst>
              <a:ext uri="{FF2B5EF4-FFF2-40B4-BE49-F238E27FC236}">
                <a16:creationId xmlns:a16="http://schemas.microsoft.com/office/drawing/2014/main" id="{4F29543B-C234-B642-91BC-8717E654FA68}"/>
              </a:ext>
            </a:extLst>
          </p:cNvPr>
          <p:cNvSpPr/>
          <p:nvPr/>
        </p:nvSpPr>
        <p:spPr>
          <a:xfrm>
            <a:off x="2305244" y="3138312"/>
            <a:ext cx="1115290" cy="414866"/>
          </a:xfrm>
          <a:prstGeom prst="flowChartTerminator">
            <a:avLst/>
          </a:prstGeom>
          <a:noFill/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結束點 12">
            <a:extLst>
              <a:ext uri="{FF2B5EF4-FFF2-40B4-BE49-F238E27FC236}">
                <a16:creationId xmlns:a16="http://schemas.microsoft.com/office/drawing/2014/main" id="{7040D97B-C065-F242-8C5D-0E394176EA6B}"/>
              </a:ext>
            </a:extLst>
          </p:cNvPr>
          <p:cNvSpPr/>
          <p:nvPr/>
        </p:nvSpPr>
        <p:spPr>
          <a:xfrm>
            <a:off x="9511587" y="1628078"/>
            <a:ext cx="1134642" cy="837231"/>
          </a:xfrm>
          <a:prstGeom prst="flowChartTerminator">
            <a:avLst/>
          </a:prstGeom>
          <a:noFill/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結束點 13">
            <a:extLst>
              <a:ext uri="{FF2B5EF4-FFF2-40B4-BE49-F238E27FC236}">
                <a16:creationId xmlns:a16="http://schemas.microsoft.com/office/drawing/2014/main" id="{59AEF6AC-E947-B848-B8B4-7DBE818667A6}"/>
              </a:ext>
            </a:extLst>
          </p:cNvPr>
          <p:cNvSpPr/>
          <p:nvPr/>
        </p:nvSpPr>
        <p:spPr>
          <a:xfrm>
            <a:off x="11201400" y="1339000"/>
            <a:ext cx="978858" cy="414866"/>
          </a:xfrm>
          <a:prstGeom prst="flowChartTerminator">
            <a:avLst/>
          </a:prstGeom>
          <a:noFill/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77030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E606834-C214-914A-A898-E9C9EC7AF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096" y="747117"/>
            <a:ext cx="6219808" cy="506585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4FF5C68-C6B0-6C48-9E24-17BF6E3EFC8C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BA6B849-6057-F848-86DB-4E95408A6107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14" name="結束點 13">
            <a:extLst>
              <a:ext uri="{FF2B5EF4-FFF2-40B4-BE49-F238E27FC236}">
                <a16:creationId xmlns:a16="http://schemas.microsoft.com/office/drawing/2014/main" id="{13A5EE94-DA00-5745-9E93-BAD261CEDB90}"/>
              </a:ext>
            </a:extLst>
          </p:cNvPr>
          <p:cNvSpPr/>
          <p:nvPr/>
        </p:nvSpPr>
        <p:spPr>
          <a:xfrm>
            <a:off x="5146416" y="2060626"/>
            <a:ext cx="949584" cy="258031"/>
          </a:xfrm>
          <a:prstGeom prst="flowChartTerminator">
            <a:avLst/>
          </a:prstGeom>
          <a:noFill/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結束點 14">
            <a:extLst>
              <a:ext uri="{FF2B5EF4-FFF2-40B4-BE49-F238E27FC236}">
                <a16:creationId xmlns:a16="http://schemas.microsoft.com/office/drawing/2014/main" id="{6245151F-A34F-9A4B-9DC5-FC5F7B3120DC}"/>
              </a:ext>
            </a:extLst>
          </p:cNvPr>
          <p:cNvSpPr/>
          <p:nvPr/>
        </p:nvSpPr>
        <p:spPr>
          <a:xfrm>
            <a:off x="7094959" y="5290456"/>
            <a:ext cx="1069327" cy="522515"/>
          </a:xfrm>
          <a:prstGeom prst="flowChartTerminator">
            <a:avLst/>
          </a:prstGeom>
          <a:noFill/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29855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54808311-E07F-054A-8C90-E9AF00715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" y="-1"/>
            <a:ext cx="12192001" cy="685800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06B4CD5-1FC1-0948-A8B0-05E00D788709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AB873D4-5593-B042-8EAB-A5B45106F11D}"/>
              </a:ext>
            </a:extLst>
          </p:cNvPr>
          <p:cNvSpPr txBox="1"/>
          <p:nvPr/>
        </p:nvSpPr>
        <p:spPr>
          <a:xfrm>
            <a:off x="11622612" y="6611743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A4DBFAC9-33D2-C14F-9161-B3817D710065}"/>
              </a:ext>
            </a:extLst>
          </p:cNvPr>
          <p:cNvSpPr/>
          <p:nvPr/>
        </p:nvSpPr>
        <p:spPr>
          <a:xfrm>
            <a:off x="3323164" y="2914357"/>
            <a:ext cx="5545671" cy="1044525"/>
          </a:xfrm>
          <a:prstGeom prst="roundRect">
            <a:avLst/>
          </a:prstGeom>
          <a:solidFill>
            <a:schemeClr val="bg1">
              <a:alpha val="82000"/>
            </a:schemeClr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EDA5B88-5B1A-1440-B106-FB2694682719}"/>
              </a:ext>
            </a:extLst>
          </p:cNvPr>
          <p:cNvSpPr/>
          <p:nvPr/>
        </p:nvSpPr>
        <p:spPr>
          <a:xfrm>
            <a:off x="3926173" y="3113453"/>
            <a:ext cx="43396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如何撰寫程式語言？</a:t>
            </a:r>
          </a:p>
        </p:txBody>
      </p:sp>
    </p:spTree>
    <p:extLst>
      <p:ext uri="{BB962C8B-B14F-4D97-AF65-F5344CB8AC3E}">
        <p14:creationId xmlns:p14="http://schemas.microsoft.com/office/powerpoint/2010/main" val="1808735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94BC462-FC12-BD43-A77C-C15DD96F3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06" y="1467459"/>
            <a:ext cx="6072309" cy="49784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8E2FA5D-B9E6-9944-864E-371F344422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43" t="14851" r="15783" b="1906"/>
          <a:stretch/>
        </p:blipFill>
        <p:spPr>
          <a:xfrm>
            <a:off x="6466115" y="1467459"/>
            <a:ext cx="4876800" cy="49784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FF75579-823C-7E49-9669-FCDC2360BCA9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5AA30C1-281F-C74A-BA7F-CA8E5122DB72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15" name="結束點 14">
            <a:extLst>
              <a:ext uri="{FF2B5EF4-FFF2-40B4-BE49-F238E27FC236}">
                <a16:creationId xmlns:a16="http://schemas.microsoft.com/office/drawing/2014/main" id="{CB188557-8C62-A04C-93BC-0A4D41A5DE36}"/>
              </a:ext>
            </a:extLst>
          </p:cNvPr>
          <p:cNvSpPr/>
          <p:nvPr/>
        </p:nvSpPr>
        <p:spPr>
          <a:xfrm>
            <a:off x="2432957" y="2318657"/>
            <a:ext cx="3918857" cy="1273629"/>
          </a:xfrm>
          <a:prstGeom prst="flowChartTerminator">
            <a:avLst/>
          </a:prstGeom>
          <a:noFill/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結束點 15">
            <a:extLst>
              <a:ext uri="{FF2B5EF4-FFF2-40B4-BE49-F238E27FC236}">
                <a16:creationId xmlns:a16="http://schemas.microsoft.com/office/drawing/2014/main" id="{9224EC48-56F5-0844-AB3B-1357B8978FE6}"/>
              </a:ext>
            </a:extLst>
          </p:cNvPr>
          <p:cNvSpPr/>
          <p:nvPr/>
        </p:nvSpPr>
        <p:spPr>
          <a:xfrm>
            <a:off x="4392385" y="5866463"/>
            <a:ext cx="1061358" cy="511483"/>
          </a:xfrm>
          <a:prstGeom prst="flowChartTerminator">
            <a:avLst/>
          </a:prstGeom>
          <a:noFill/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結束點 16">
            <a:extLst>
              <a:ext uri="{FF2B5EF4-FFF2-40B4-BE49-F238E27FC236}">
                <a16:creationId xmlns:a16="http://schemas.microsoft.com/office/drawing/2014/main" id="{4CB8887D-5934-2C43-A5F8-F2441AE44962}"/>
              </a:ext>
            </a:extLst>
          </p:cNvPr>
          <p:cNvSpPr/>
          <p:nvPr/>
        </p:nvSpPr>
        <p:spPr>
          <a:xfrm>
            <a:off x="8773885" y="5741353"/>
            <a:ext cx="1061358" cy="511483"/>
          </a:xfrm>
          <a:prstGeom prst="flowChartTerminator">
            <a:avLst/>
          </a:prstGeom>
          <a:noFill/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65153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0B2922EA-B08A-1949-BEB0-4DAC6E030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177" y="1028700"/>
            <a:ext cx="5891646" cy="48006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47ED406-9DFA-BA45-9640-F86BAB51DE41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5F844C7-5B66-B645-A799-193C874141B7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11" name="結束點 10">
            <a:extLst>
              <a:ext uri="{FF2B5EF4-FFF2-40B4-BE49-F238E27FC236}">
                <a16:creationId xmlns:a16="http://schemas.microsoft.com/office/drawing/2014/main" id="{7B65A807-8064-8C43-9CC4-EC2A608CF178}"/>
              </a:ext>
            </a:extLst>
          </p:cNvPr>
          <p:cNvSpPr/>
          <p:nvPr/>
        </p:nvSpPr>
        <p:spPr>
          <a:xfrm>
            <a:off x="7004956" y="5285159"/>
            <a:ext cx="1061358" cy="511483"/>
          </a:xfrm>
          <a:prstGeom prst="flowChartTerminator">
            <a:avLst/>
          </a:prstGeom>
          <a:noFill/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84729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2573043B-FF09-374D-8D09-A22EB4A27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57" y="414940"/>
            <a:ext cx="11136086" cy="596824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3BE3B37-A4D1-1C46-A206-F5D7BC3E4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979" y="1913164"/>
            <a:ext cx="1857375" cy="809625"/>
          </a:xfrm>
          <a:prstGeom prst="rect">
            <a:avLst/>
          </a:prstGeom>
          <a:ln w="76200">
            <a:solidFill>
              <a:schemeClr val="accent4"/>
            </a:solidFill>
          </a:ln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0F576A5-5496-F54E-B0C5-1FC286E39F62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1B38393-C3C8-5845-8CC8-45A490B07A20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12" name="結束點 11">
            <a:extLst>
              <a:ext uri="{FF2B5EF4-FFF2-40B4-BE49-F238E27FC236}">
                <a16:creationId xmlns:a16="http://schemas.microsoft.com/office/drawing/2014/main" id="{1B594381-C4F7-D24C-AC22-EA83CAB0DCE3}"/>
              </a:ext>
            </a:extLst>
          </p:cNvPr>
          <p:cNvSpPr/>
          <p:nvPr/>
        </p:nvSpPr>
        <p:spPr>
          <a:xfrm>
            <a:off x="450679" y="1564971"/>
            <a:ext cx="1394450" cy="672043"/>
          </a:xfrm>
          <a:prstGeom prst="flowChartTerminator">
            <a:avLst/>
          </a:prstGeom>
          <a:noFill/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向右箭號 1">
            <a:extLst>
              <a:ext uri="{FF2B5EF4-FFF2-40B4-BE49-F238E27FC236}">
                <a16:creationId xmlns:a16="http://schemas.microsoft.com/office/drawing/2014/main" id="{C6537759-29FC-784C-8AF2-7D796039FAC9}"/>
              </a:ext>
            </a:extLst>
          </p:cNvPr>
          <p:cNvSpPr/>
          <p:nvPr/>
        </p:nvSpPr>
        <p:spPr>
          <a:xfrm rot="1202828">
            <a:off x="1823671" y="2020433"/>
            <a:ext cx="790664" cy="530679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3261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FDE01468-2F17-9542-AF84-FDD31813A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0"/>
            <a:ext cx="12192001" cy="643345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CD40FB5-3822-7D41-9E4C-31BFFD0ACFD8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604277E-F65E-4F4E-BE35-E173CB611EB5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</p:spTree>
    <p:extLst>
      <p:ext uri="{BB962C8B-B14F-4D97-AF65-F5344CB8AC3E}">
        <p14:creationId xmlns:p14="http://schemas.microsoft.com/office/powerpoint/2010/main" val="515234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FDE01468-2F17-9542-AF84-FDD31813A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0"/>
            <a:ext cx="12192001" cy="643345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CD40FB5-3822-7D41-9E4C-31BFFD0ACFD8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604277E-F65E-4F4E-BE35-E173CB611EB5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59E8A1A-6BF3-3941-A8DE-3A1DFD0DD984}"/>
              </a:ext>
            </a:extLst>
          </p:cNvPr>
          <p:cNvSpPr/>
          <p:nvPr/>
        </p:nvSpPr>
        <p:spPr>
          <a:xfrm>
            <a:off x="-2" y="-1"/>
            <a:ext cx="12192001" cy="832757"/>
          </a:xfrm>
          <a:prstGeom prst="rect">
            <a:avLst/>
          </a:prstGeom>
          <a:solidFill>
            <a:schemeClr val="tx2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88EC33A-F3EB-D642-9E51-880D592735C2}"/>
              </a:ext>
            </a:extLst>
          </p:cNvPr>
          <p:cNvSpPr/>
          <p:nvPr/>
        </p:nvSpPr>
        <p:spPr>
          <a:xfrm>
            <a:off x="0" y="849083"/>
            <a:ext cx="1926771" cy="5290460"/>
          </a:xfrm>
          <a:prstGeom prst="rect">
            <a:avLst/>
          </a:prstGeom>
          <a:solidFill>
            <a:schemeClr val="accent6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20672D6-DDC7-D346-8C40-C13EC67B01B9}"/>
              </a:ext>
            </a:extLst>
          </p:cNvPr>
          <p:cNvSpPr/>
          <p:nvPr/>
        </p:nvSpPr>
        <p:spPr>
          <a:xfrm>
            <a:off x="1926770" y="832756"/>
            <a:ext cx="10265229" cy="3853544"/>
          </a:xfrm>
          <a:prstGeom prst="rect">
            <a:avLst/>
          </a:prstGeom>
          <a:solidFill>
            <a:srgbClr val="D35E78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1BA070FD-76D3-144D-8A7B-B13A35149CE3}"/>
              </a:ext>
            </a:extLst>
          </p:cNvPr>
          <p:cNvSpPr/>
          <p:nvPr/>
        </p:nvSpPr>
        <p:spPr>
          <a:xfrm>
            <a:off x="556405" y="2773624"/>
            <a:ext cx="849906" cy="2790659"/>
          </a:xfrm>
          <a:prstGeom prst="round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A1E7A5E-183C-C54D-AF84-37E1471B5248}"/>
              </a:ext>
            </a:extLst>
          </p:cNvPr>
          <p:cNvSpPr/>
          <p:nvPr/>
        </p:nvSpPr>
        <p:spPr>
          <a:xfrm>
            <a:off x="472706" y="2891682"/>
            <a:ext cx="98135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專案資源區</a:t>
            </a:r>
            <a:endParaRPr lang="zh-TW" altLang="en-US" sz="3200" b="1" dirty="0">
              <a:solidFill>
                <a:schemeClr val="accent6">
                  <a:lumMod val="50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372FD965-85CC-034C-9764-9865F7759B9E}"/>
              </a:ext>
            </a:extLst>
          </p:cNvPr>
          <p:cNvSpPr/>
          <p:nvPr/>
        </p:nvSpPr>
        <p:spPr>
          <a:xfrm>
            <a:off x="7305392" y="66076"/>
            <a:ext cx="3073302" cy="716931"/>
          </a:xfrm>
          <a:prstGeom prst="round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19DDB8A-7B1E-EB4A-BEC3-711FDE6BE223}"/>
              </a:ext>
            </a:extLst>
          </p:cNvPr>
          <p:cNvSpPr/>
          <p:nvPr/>
        </p:nvSpPr>
        <p:spPr>
          <a:xfrm>
            <a:off x="7679868" y="140317"/>
            <a:ext cx="23278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chemeClr val="tx2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功能選擇區</a:t>
            </a:r>
            <a:r>
              <a:rPr lang="en-US" altLang="zh-TW" sz="3200" b="1" dirty="0">
                <a:solidFill>
                  <a:schemeClr val="tx2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endParaRPr lang="zh-TW" altLang="en-US" sz="3200" b="1" dirty="0">
              <a:solidFill>
                <a:schemeClr val="tx2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A78FD876-0731-A34B-B5CD-05089FBB338B}"/>
              </a:ext>
            </a:extLst>
          </p:cNvPr>
          <p:cNvSpPr/>
          <p:nvPr/>
        </p:nvSpPr>
        <p:spPr>
          <a:xfrm>
            <a:off x="7308922" y="2364190"/>
            <a:ext cx="3069772" cy="708499"/>
          </a:xfrm>
          <a:prstGeom prst="round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E3D6871-5A16-8749-86EF-3279959D98FA}"/>
              </a:ext>
            </a:extLst>
          </p:cNvPr>
          <p:cNvSpPr/>
          <p:nvPr/>
        </p:nvSpPr>
        <p:spPr>
          <a:xfrm>
            <a:off x="7474683" y="2426053"/>
            <a:ext cx="27382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rgbClr val="D35E78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程式碼撰寫區</a:t>
            </a:r>
            <a:r>
              <a:rPr lang="en-US" altLang="zh-TW" sz="3200" b="1" dirty="0">
                <a:solidFill>
                  <a:srgbClr val="D35E78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endParaRPr lang="zh-TW" altLang="en-US" sz="3200" b="1" dirty="0">
              <a:solidFill>
                <a:srgbClr val="D35E78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919D16A-F1E9-CA44-ADDF-2E3CC27F3A16}"/>
              </a:ext>
            </a:extLst>
          </p:cNvPr>
          <p:cNvSpPr/>
          <p:nvPr/>
        </p:nvSpPr>
        <p:spPr>
          <a:xfrm>
            <a:off x="1926769" y="4691643"/>
            <a:ext cx="10265229" cy="1447900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6ACD46A1-05D9-3046-A6B4-94AA9CEA0B46}"/>
              </a:ext>
            </a:extLst>
          </p:cNvPr>
          <p:cNvSpPr/>
          <p:nvPr/>
        </p:nvSpPr>
        <p:spPr>
          <a:xfrm>
            <a:off x="7308922" y="5223752"/>
            <a:ext cx="3069772" cy="708499"/>
          </a:xfrm>
          <a:prstGeom prst="round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F2EBF03-5867-F248-9C9B-665400C86A4F}"/>
              </a:ext>
            </a:extLst>
          </p:cNvPr>
          <p:cNvSpPr/>
          <p:nvPr/>
        </p:nvSpPr>
        <p:spPr>
          <a:xfrm>
            <a:off x="7679868" y="5285613"/>
            <a:ext cx="23278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chemeClr val="accent4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編譯狀況區</a:t>
            </a:r>
            <a:r>
              <a:rPr lang="en-US" altLang="zh-TW" sz="3200" b="1" dirty="0">
                <a:solidFill>
                  <a:schemeClr val="accent4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endParaRPr lang="zh-TW" altLang="en-US" sz="3200" b="1" dirty="0">
              <a:solidFill>
                <a:schemeClr val="accent4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27356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D3E673DA-1296-6D4E-82B5-5F2721162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1177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4DB8F08-A736-D14C-B3C1-7B4C8660A892}"/>
              </a:ext>
            </a:extLst>
          </p:cNvPr>
          <p:cNvSpPr/>
          <p:nvPr/>
        </p:nvSpPr>
        <p:spPr>
          <a:xfrm>
            <a:off x="3189335" y="375557"/>
            <a:ext cx="353965" cy="244929"/>
          </a:xfrm>
          <a:prstGeom prst="rect">
            <a:avLst/>
          </a:prstGeom>
          <a:noFill/>
          <a:ln w="57150">
            <a:solidFill>
              <a:srgbClr val="D35E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15C8D58-EA5C-C247-9C10-11679A2918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724" b="10939"/>
          <a:stretch/>
        </p:blipFill>
        <p:spPr>
          <a:xfrm>
            <a:off x="5962556" y="2073693"/>
            <a:ext cx="1131937" cy="864096"/>
          </a:xfrm>
          <a:prstGeom prst="rect">
            <a:avLst/>
          </a:prstGeom>
          <a:ln w="57150">
            <a:solidFill>
              <a:srgbClr val="D35E78"/>
            </a:solidFill>
          </a:ln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D1D3DC23-15C6-0042-9CDB-DF5B625DDFA9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A881F43-BD32-6148-A432-4205C16C764D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12" name="向右箭號 11">
            <a:extLst>
              <a:ext uri="{FF2B5EF4-FFF2-40B4-BE49-F238E27FC236}">
                <a16:creationId xmlns:a16="http://schemas.microsoft.com/office/drawing/2014/main" id="{A0CD3989-4030-9442-A5C5-D5700095A6DC}"/>
              </a:ext>
            </a:extLst>
          </p:cNvPr>
          <p:cNvSpPr/>
          <p:nvPr/>
        </p:nvSpPr>
        <p:spPr>
          <a:xfrm rot="1929709">
            <a:off x="3495179" y="991729"/>
            <a:ext cx="2468059" cy="530679"/>
          </a:xfrm>
          <a:prstGeom prst="rightArrow">
            <a:avLst/>
          </a:prstGeom>
          <a:solidFill>
            <a:srgbClr val="D35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4945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4EE682BE-01AB-5F4C-87DB-74745E410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770" y="0"/>
            <a:ext cx="9862459" cy="641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C10DB38-4E21-8B45-9D89-9BE34273CEA1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81729F-9A0C-8C44-9BE7-5DB7E406C0D5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</p:spTree>
    <p:extLst>
      <p:ext uri="{BB962C8B-B14F-4D97-AF65-F5344CB8AC3E}">
        <p14:creationId xmlns:p14="http://schemas.microsoft.com/office/powerpoint/2010/main" val="1609941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202E2EA-8EE7-1440-80F2-9DEA53DC74D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620"/>
            <a:ext cx="12192001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056BB65-9150-2A44-AABE-512C8A412936}"/>
              </a:ext>
            </a:extLst>
          </p:cNvPr>
          <p:cNvSpPr/>
          <p:nvPr/>
        </p:nvSpPr>
        <p:spPr>
          <a:xfrm>
            <a:off x="0" y="7620"/>
            <a:ext cx="12192001" cy="6858000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B777AB48-CDD4-DA4F-81FF-C179BE98E114}"/>
              </a:ext>
            </a:extLst>
          </p:cNvPr>
          <p:cNvSpPr/>
          <p:nvPr/>
        </p:nvSpPr>
        <p:spPr>
          <a:xfrm>
            <a:off x="3323164" y="2610367"/>
            <a:ext cx="5545671" cy="1652504"/>
          </a:xfrm>
          <a:prstGeom prst="roundRect">
            <a:avLst/>
          </a:prstGeom>
          <a:solidFill>
            <a:schemeClr val="bg1">
              <a:alpha val="82000"/>
            </a:schemeClr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5C43AE2-7DFC-B245-AFC1-7DEEAFE9EFE7}"/>
              </a:ext>
            </a:extLst>
          </p:cNvPr>
          <p:cNvSpPr txBox="1"/>
          <p:nvPr/>
        </p:nvSpPr>
        <p:spPr>
          <a:xfrm>
            <a:off x="3756658" y="2836454"/>
            <a:ext cx="467868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再回頭看看</a:t>
            </a:r>
            <a:r>
              <a:rPr lang="en-US" altLang="zh-TW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/>
            </a:r>
            <a:br>
              <a:rPr lang="en-US" altLang="zh-TW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剛做了哪些事情</a:t>
            </a:r>
            <a:endParaRPr kumimoji="1" lang="zh-TW" altLang="en-US" sz="3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9D31CCF-C437-EE49-A63E-F45518DB779C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39CB8E5-50C3-A44E-A2B4-6F24CAFBC601}"/>
              </a:ext>
            </a:extLst>
          </p:cNvPr>
          <p:cNvSpPr txBox="1"/>
          <p:nvPr/>
        </p:nvSpPr>
        <p:spPr>
          <a:xfrm>
            <a:off x="11622613" y="660415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</p:spTree>
    <p:extLst>
      <p:ext uri="{BB962C8B-B14F-4D97-AF65-F5344CB8AC3E}">
        <p14:creationId xmlns:p14="http://schemas.microsoft.com/office/powerpoint/2010/main" val="73174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D3E673DA-1296-6D4E-82B5-5F2721162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1177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4DB8F08-A736-D14C-B3C1-7B4C8660A892}"/>
              </a:ext>
            </a:extLst>
          </p:cNvPr>
          <p:cNvSpPr/>
          <p:nvPr/>
        </p:nvSpPr>
        <p:spPr>
          <a:xfrm>
            <a:off x="3189335" y="375557"/>
            <a:ext cx="353965" cy="244929"/>
          </a:xfrm>
          <a:prstGeom prst="rect">
            <a:avLst/>
          </a:prstGeom>
          <a:noFill/>
          <a:ln w="57150">
            <a:solidFill>
              <a:srgbClr val="D35E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15C8D58-EA5C-C247-9C10-11679A2918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724" b="10939"/>
          <a:stretch/>
        </p:blipFill>
        <p:spPr>
          <a:xfrm>
            <a:off x="5962556" y="2073693"/>
            <a:ext cx="1131937" cy="864096"/>
          </a:xfrm>
          <a:prstGeom prst="rect">
            <a:avLst/>
          </a:prstGeom>
          <a:ln w="57150">
            <a:solidFill>
              <a:srgbClr val="D35E78"/>
            </a:solidFill>
          </a:ln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D1D3DC23-15C6-0042-9CDB-DF5B625DDFA9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A881F43-BD32-6148-A432-4205C16C764D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12" name="向右箭號 11">
            <a:extLst>
              <a:ext uri="{FF2B5EF4-FFF2-40B4-BE49-F238E27FC236}">
                <a16:creationId xmlns:a16="http://schemas.microsoft.com/office/drawing/2014/main" id="{A0CD3989-4030-9442-A5C5-D5700095A6DC}"/>
              </a:ext>
            </a:extLst>
          </p:cNvPr>
          <p:cNvSpPr/>
          <p:nvPr/>
        </p:nvSpPr>
        <p:spPr>
          <a:xfrm rot="1929709">
            <a:off x="3495179" y="991729"/>
            <a:ext cx="2468059" cy="530679"/>
          </a:xfrm>
          <a:prstGeom prst="rightArrow">
            <a:avLst/>
          </a:prstGeom>
          <a:solidFill>
            <a:srgbClr val="D35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rgbClr val="C00000"/>
              </a:solidFill>
              <a:highlight>
                <a:srgbClr val="FAA9AC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91652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不規則四邊形 59">
            <a:extLst>
              <a:ext uri="{FF2B5EF4-FFF2-40B4-BE49-F238E27FC236}">
                <a16:creationId xmlns:a16="http://schemas.microsoft.com/office/drawing/2014/main" id="{FCBFC0F4-9520-814D-8E5B-DB90BACD89B2}"/>
              </a:ext>
            </a:extLst>
          </p:cNvPr>
          <p:cNvSpPr/>
          <p:nvPr/>
        </p:nvSpPr>
        <p:spPr>
          <a:xfrm>
            <a:off x="2852523" y="-208375"/>
            <a:ext cx="6486950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E0F4E7B3-7865-E64C-9323-09F6B52803A8}"/>
              </a:ext>
            </a:extLst>
          </p:cNvPr>
          <p:cNvSpPr/>
          <p:nvPr/>
        </p:nvSpPr>
        <p:spPr>
          <a:xfrm>
            <a:off x="4362191" y="163361"/>
            <a:ext cx="3467616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程式碼的蛻變過程</a:t>
            </a:r>
          </a:p>
        </p:txBody>
      </p:sp>
      <p:sp>
        <p:nvSpPr>
          <p:cNvPr id="83" name="圓角矩形 82">
            <a:extLst>
              <a:ext uri="{FF2B5EF4-FFF2-40B4-BE49-F238E27FC236}">
                <a16:creationId xmlns:a16="http://schemas.microsoft.com/office/drawing/2014/main" id="{790E3515-BC2C-2045-BAFF-C8CA35A24873}"/>
              </a:ext>
            </a:extLst>
          </p:cNvPr>
          <p:cNvSpPr/>
          <p:nvPr/>
        </p:nvSpPr>
        <p:spPr>
          <a:xfrm>
            <a:off x="5016680" y="3198196"/>
            <a:ext cx="4167960" cy="200232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2" name="圓角矩形 81">
            <a:extLst>
              <a:ext uri="{FF2B5EF4-FFF2-40B4-BE49-F238E27FC236}">
                <a16:creationId xmlns:a16="http://schemas.microsoft.com/office/drawing/2014/main" id="{6C58091A-EAF4-8A42-BC4B-5AABBFB53614}"/>
              </a:ext>
            </a:extLst>
          </p:cNvPr>
          <p:cNvSpPr/>
          <p:nvPr/>
        </p:nvSpPr>
        <p:spPr>
          <a:xfrm>
            <a:off x="2854695" y="4199358"/>
            <a:ext cx="4175568" cy="200232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642C046-9827-CC49-A8E8-4CC3A4165EEC}"/>
              </a:ext>
            </a:extLst>
          </p:cNvPr>
          <p:cNvSpPr txBox="1"/>
          <p:nvPr/>
        </p:nvSpPr>
        <p:spPr>
          <a:xfrm>
            <a:off x="3090052" y="148185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編譯器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F54067D0-61EF-2940-8E1F-665F0EEFEC80}"/>
              </a:ext>
            </a:extLst>
          </p:cNvPr>
          <p:cNvGrpSpPr/>
          <p:nvPr/>
        </p:nvGrpSpPr>
        <p:grpSpPr>
          <a:xfrm>
            <a:off x="1432559" y="1717040"/>
            <a:ext cx="1657495" cy="613742"/>
            <a:chOff x="2082799" y="1717040"/>
            <a:chExt cx="1657495" cy="613742"/>
          </a:xfrm>
        </p:grpSpPr>
        <p:sp>
          <p:nvSpPr>
            <p:cNvPr id="3" name="結束點 2">
              <a:extLst>
                <a:ext uri="{FF2B5EF4-FFF2-40B4-BE49-F238E27FC236}">
                  <a16:creationId xmlns:a16="http://schemas.microsoft.com/office/drawing/2014/main" id="{270E702F-07F2-7E41-B110-8EBA84DFC145}"/>
                </a:ext>
              </a:extLst>
            </p:cNvPr>
            <p:cNvSpPr/>
            <p:nvPr/>
          </p:nvSpPr>
          <p:spPr>
            <a:xfrm>
              <a:off x="2082799" y="1717040"/>
              <a:ext cx="1657495" cy="613742"/>
            </a:xfrm>
            <a:prstGeom prst="flowChartTerminator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3B6775-68FF-3344-8EEC-72A2C0906FCA}"/>
                </a:ext>
              </a:extLst>
            </p:cNvPr>
            <p:cNvSpPr/>
            <p:nvPr/>
          </p:nvSpPr>
          <p:spPr>
            <a:xfrm>
              <a:off x="2357548" y="1839245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高階語言</a:t>
              </a:r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B9586730-9A65-BE43-9BA6-CA931FB6779B}"/>
              </a:ext>
            </a:extLst>
          </p:cNvPr>
          <p:cNvGrpSpPr/>
          <p:nvPr/>
        </p:nvGrpSpPr>
        <p:grpSpPr>
          <a:xfrm>
            <a:off x="3975944" y="1717040"/>
            <a:ext cx="1657495" cy="613742"/>
            <a:chOff x="4389117" y="1717040"/>
            <a:chExt cx="1657495" cy="613742"/>
          </a:xfrm>
        </p:grpSpPr>
        <p:sp>
          <p:nvSpPr>
            <p:cNvPr id="23" name="結束點 22">
              <a:extLst>
                <a:ext uri="{FF2B5EF4-FFF2-40B4-BE49-F238E27FC236}">
                  <a16:creationId xmlns:a16="http://schemas.microsoft.com/office/drawing/2014/main" id="{1A399A20-8CEC-3844-B0D1-6B7591998F7C}"/>
                </a:ext>
              </a:extLst>
            </p:cNvPr>
            <p:cNvSpPr/>
            <p:nvPr/>
          </p:nvSpPr>
          <p:spPr>
            <a:xfrm>
              <a:off x="4389117" y="1717040"/>
              <a:ext cx="1657495" cy="613742"/>
            </a:xfrm>
            <a:prstGeom prst="flowChartTerminator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28E5E5B-6D08-6A4F-94AA-D656096ACA88}"/>
                </a:ext>
              </a:extLst>
            </p:cNvPr>
            <p:cNvSpPr/>
            <p:nvPr/>
          </p:nvSpPr>
          <p:spPr>
            <a:xfrm>
              <a:off x="4663865" y="1839245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組合語言</a:t>
              </a:r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C6777BA7-CA61-2743-9207-330969D92CB6}"/>
              </a:ext>
            </a:extLst>
          </p:cNvPr>
          <p:cNvGrpSpPr/>
          <p:nvPr/>
        </p:nvGrpSpPr>
        <p:grpSpPr>
          <a:xfrm>
            <a:off x="6519329" y="1717040"/>
            <a:ext cx="1657495" cy="613742"/>
            <a:chOff x="6695435" y="1717040"/>
            <a:chExt cx="1657495" cy="613742"/>
          </a:xfrm>
        </p:grpSpPr>
        <p:sp>
          <p:nvSpPr>
            <p:cNvPr id="25" name="結束點 24">
              <a:extLst>
                <a:ext uri="{FF2B5EF4-FFF2-40B4-BE49-F238E27FC236}">
                  <a16:creationId xmlns:a16="http://schemas.microsoft.com/office/drawing/2014/main" id="{02D9B7DC-821D-7447-B594-4297B1D4781B}"/>
                </a:ext>
              </a:extLst>
            </p:cNvPr>
            <p:cNvSpPr/>
            <p:nvPr/>
          </p:nvSpPr>
          <p:spPr>
            <a:xfrm>
              <a:off x="6695435" y="1717040"/>
              <a:ext cx="1657495" cy="613742"/>
            </a:xfrm>
            <a:prstGeom prst="flowChartTerminator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F50B3D6E-23EB-B14E-ADF9-32778DF2A790}"/>
                </a:ext>
              </a:extLst>
            </p:cNvPr>
            <p:cNvSpPr/>
            <p:nvPr/>
          </p:nvSpPr>
          <p:spPr>
            <a:xfrm>
              <a:off x="6970183" y="1839245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機器語言</a:t>
              </a:r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5EFC8347-E0B9-A84F-94BD-9B0133C7E760}"/>
              </a:ext>
            </a:extLst>
          </p:cNvPr>
          <p:cNvGrpSpPr/>
          <p:nvPr/>
        </p:nvGrpSpPr>
        <p:grpSpPr>
          <a:xfrm>
            <a:off x="9062713" y="1717040"/>
            <a:ext cx="1657495" cy="613742"/>
            <a:chOff x="9001753" y="1717040"/>
            <a:chExt cx="1657495" cy="613742"/>
          </a:xfrm>
        </p:grpSpPr>
        <p:sp>
          <p:nvSpPr>
            <p:cNvPr id="27" name="結束點 26">
              <a:extLst>
                <a:ext uri="{FF2B5EF4-FFF2-40B4-BE49-F238E27FC236}">
                  <a16:creationId xmlns:a16="http://schemas.microsoft.com/office/drawing/2014/main" id="{801AE4FC-605A-FD42-BE80-ED2CCCA29D6F}"/>
                </a:ext>
              </a:extLst>
            </p:cNvPr>
            <p:cNvSpPr/>
            <p:nvPr/>
          </p:nvSpPr>
          <p:spPr>
            <a:xfrm>
              <a:off x="9001753" y="1717040"/>
              <a:ext cx="1657495" cy="613742"/>
            </a:xfrm>
            <a:prstGeom prst="flowChartTerminator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7BE0739-6973-8A4E-9EF3-5C39982AFFD0}"/>
                </a:ext>
              </a:extLst>
            </p:cNvPr>
            <p:cNvSpPr/>
            <p:nvPr/>
          </p:nvSpPr>
          <p:spPr>
            <a:xfrm>
              <a:off x="9507335" y="1839245"/>
              <a:ext cx="6463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程式</a:t>
              </a:r>
            </a:p>
          </p:txBody>
        </p:sp>
      </p:grp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07F84280-9891-344B-855B-606136ECCFBF}"/>
              </a:ext>
            </a:extLst>
          </p:cNvPr>
          <p:cNvSpPr txBox="1"/>
          <p:nvPr/>
        </p:nvSpPr>
        <p:spPr>
          <a:xfrm>
            <a:off x="5657417" y="148185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組譯器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BCD96535-0CD3-844F-B606-63389223A4EE}"/>
              </a:ext>
            </a:extLst>
          </p:cNvPr>
          <p:cNvSpPr txBox="1"/>
          <p:nvPr/>
        </p:nvSpPr>
        <p:spPr>
          <a:xfrm>
            <a:off x="8184142" y="148185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連結器</a:t>
            </a:r>
          </a:p>
        </p:txBody>
      </p:sp>
      <p:sp>
        <p:nvSpPr>
          <p:cNvPr id="35" name="向右箭號 34">
            <a:extLst>
              <a:ext uri="{FF2B5EF4-FFF2-40B4-BE49-F238E27FC236}">
                <a16:creationId xmlns:a16="http://schemas.microsoft.com/office/drawing/2014/main" id="{343CE40E-122E-7B4B-85CF-22F5CD6673FC}"/>
              </a:ext>
            </a:extLst>
          </p:cNvPr>
          <p:cNvSpPr/>
          <p:nvPr/>
        </p:nvSpPr>
        <p:spPr>
          <a:xfrm>
            <a:off x="3164239" y="1814286"/>
            <a:ext cx="757247" cy="42164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向右箭號 36">
            <a:extLst>
              <a:ext uri="{FF2B5EF4-FFF2-40B4-BE49-F238E27FC236}">
                <a16:creationId xmlns:a16="http://schemas.microsoft.com/office/drawing/2014/main" id="{19ACEA11-81B4-C146-974F-D50675361420}"/>
              </a:ext>
            </a:extLst>
          </p:cNvPr>
          <p:cNvSpPr/>
          <p:nvPr/>
        </p:nvSpPr>
        <p:spPr>
          <a:xfrm>
            <a:off x="5717374" y="1814286"/>
            <a:ext cx="757247" cy="42164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向右箭號 37">
            <a:extLst>
              <a:ext uri="{FF2B5EF4-FFF2-40B4-BE49-F238E27FC236}">
                <a16:creationId xmlns:a16="http://schemas.microsoft.com/office/drawing/2014/main" id="{9D2867D4-6ED2-134C-913D-0FBC93921CE2}"/>
              </a:ext>
            </a:extLst>
          </p:cNvPr>
          <p:cNvSpPr/>
          <p:nvPr/>
        </p:nvSpPr>
        <p:spPr>
          <a:xfrm>
            <a:off x="8244935" y="1835689"/>
            <a:ext cx="757247" cy="42164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結束點 41">
            <a:extLst>
              <a:ext uri="{FF2B5EF4-FFF2-40B4-BE49-F238E27FC236}">
                <a16:creationId xmlns:a16="http://schemas.microsoft.com/office/drawing/2014/main" id="{0EFAD898-DAE2-704D-A70F-D76616E7ABF0}"/>
              </a:ext>
            </a:extLst>
          </p:cNvPr>
          <p:cNvSpPr/>
          <p:nvPr/>
        </p:nvSpPr>
        <p:spPr>
          <a:xfrm>
            <a:off x="3164239" y="3391906"/>
            <a:ext cx="1657495" cy="613742"/>
          </a:xfrm>
          <a:prstGeom prst="flowChartTerminator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DE80561-FF14-C946-AB81-9547C98116FC}"/>
              </a:ext>
            </a:extLst>
          </p:cNvPr>
          <p:cNvSpPr/>
          <p:nvPr/>
        </p:nvSpPr>
        <p:spPr>
          <a:xfrm>
            <a:off x="3554404" y="3514111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原始碼</a:t>
            </a:r>
          </a:p>
        </p:txBody>
      </p:sp>
      <p:sp>
        <p:nvSpPr>
          <p:cNvPr id="44" name="結束點 43">
            <a:extLst>
              <a:ext uri="{FF2B5EF4-FFF2-40B4-BE49-F238E27FC236}">
                <a16:creationId xmlns:a16="http://schemas.microsoft.com/office/drawing/2014/main" id="{B4200FD1-F0FB-0E40-B2C4-6F36E849EDEC}"/>
              </a:ext>
            </a:extLst>
          </p:cNvPr>
          <p:cNvSpPr/>
          <p:nvPr/>
        </p:nvSpPr>
        <p:spPr>
          <a:xfrm>
            <a:off x="3164239" y="4393068"/>
            <a:ext cx="1657495" cy="613742"/>
          </a:xfrm>
          <a:prstGeom prst="flowChartTerminator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72175AB-D6B5-754D-A749-424320ECE135}"/>
              </a:ext>
            </a:extLst>
          </p:cNvPr>
          <p:cNvSpPr/>
          <p:nvPr/>
        </p:nvSpPr>
        <p:spPr>
          <a:xfrm>
            <a:off x="3554404" y="451527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預處理</a:t>
            </a:r>
          </a:p>
        </p:txBody>
      </p:sp>
      <p:sp>
        <p:nvSpPr>
          <p:cNvPr id="46" name="結束點 45">
            <a:extLst>
              <a:ext uri="{FF2B5EF4-FFF2-40B4-BE49-F238E27FC236}">
                <a16:creationId xmlns:a16="http://schemas.microsoft.com/office/drawing/2014/main" id="{D6709C5B-00C8-9F4A-A225-CF72F3D67A75}"/>
              </a:ext>
            </a:extLst>
          </p:cNvPr>
          <p:cNvSpPr/>
          <p:nvPr/>
        </p:nvSpPr>
        <p:spPr>
          <a:xfrm>
            <a:off x="3164239" y="5394230"/>
            <a:ext cx="1657495" cy="613742"/>
          </a:xfrm>
          <a:prstGeom prst="flowChartTerminator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5EDC8A0-F991-7846-BEF5-8F923C133D50}"/>
              </a:ext>
            </a:extLst>
          </p:cNvPr>
          <p:cNvSpPr/>
          <p:nvPr/>
        </p:nvSpPr>
        <p:spPr>
          <a:xfrm>
            <a:off x="3554404" y="551643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編譯器</a:t>
            </a:r>
          </a:p>
        </p:txBody>
      </p:sp>
      <p:sp>
        <p:nvSpPr>
          <p:cNvPr id="48" name="結束點 47">
            <a:extLst>
              <a:ext uri="{FF2B5EF4-FFF2-40B4-BE49-F238E27FC236}">
                <a16:creationId xmlns:a16="http://schemas.microsoft.com/office/drawing/2014/main" id="{080D32A4-3C31-9E40-9FD3-0035AC35A612}"/>
              </a:ext>
            </a:extLst>
          </p:cNvPr>
          <p:cNvSpPr/>
          <p:nvPr/>
        </p:nvSpPr>
        <p:spPr>
          <a:xfrm>
            <a:off x="5211625" y="3391906"/>
            <a:ext cx="1657495" cy="613742"/>
          </a:xfrm>
          <a:prstGeom prst="flowChartTerminator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880B3A8-3BF0-F84E-92EF-E82EE9DB50FD}"/>
              </a:ext>
            </a:extLst>
          </p:cNvPr>
          <p:cNvSpPr/>
          <p:nvPr/>
        </p:nvSpPr>
        <p:spPr>
          <a:xfrm>
            <a:off x="5601790" y="3514111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目的碼</a:t>
            </a:r>
          </a:p>
        </p:txBody>
      </p:sp>
      <p:sp>
        <p:nvSpPr>
          <p:cNvPr id="50" name="結束點 49">
            <a:extLst>
              <a:ext uri="{FF2B5EF4-FFF2-40B4-BE49-F238E27FC236}">
                <a16:creationId xmlns:a16="http://schemas.microsoft.com/office/drawing/2014/main" id="{750BD6FE-C187-7B42-AE99-0C239F744FDC}"/>
              </a:ext>
            </a:extLst>
          </p:cNvPr>
          <p:cNvSpPr/>
          <p:nvPr/>
        </p:nvSpPr>
        <p:spPr>
          <a:xfrm>
            <a:off x="5211625" y="4393068"/>
            <a:ext cx="1657495" cy="613742"/>
          </a:xfrm>
          <a:prstGeom prst="flowChartTerminator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D2BECD77-6F16-7144-98BE-E6981BD449FE}"/>
              </a:ext>
            </a:extLst>
          </p:cNvPr>
          <p:cNvSpPr/>
          <p:nvPr/>
        </p:nvSpPr>
        <p:spPr>
          <a:xfrm>
            <a:off x="5601790" y="451527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組譯器</a:t>
            </a:r>
          </a:p>
        </p:txBody>
      </p:sp>
      <p:sp>
        <p:nvSpPr>
          <p:cNvPr id="52" name="結束點 51">
            <a:extLst>
              <a:ext uri="{FF2B5EF4-FFF2-40B4-BE49-F238E27FC236}">
                <a16:creationId xmlns:a16="http://schemas.microsoft.com/office/drawing/2014/main" id="{A3636C11-94CB-314C-BF6B-61B75AF6B99D}"/>
              </a:ext>
            </a:extLst>
          </p:cNvPr>
          <p:cNvSpPr/>
          <p:nvPr/>
        </p:nvSpPr>
        <p:spPr>
          <a:xfrm>
            <a:off x="5211625" y="5394230"/>
            <a:ext cx="1657495" cy="613742"/>
          </a:xfrm>
          <a:prstGeom prst="flowChartTerminator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C1862A8-79DF-3D45-B67B-717F22BC4577}"/>
              </a:ext>
            </a:extLst>
          </p:cNvPr>
          <p:cNvSpPr/>
          <p:nvPr/>
        </p:nvSpPr>
        <p:spPr>
          <a:xfrm>
            <a:off x="5601790" y="551643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組譯碼</a:t>
            </a:r>
          </a:p>
        </p:txBody>
      </p:sp>
      <p:sp>
        <p:nvSpPr>
          <p:cNvPr id="54" name="結束點 53">
            <a:extLst>
              <a:ext uri="{FF2B5EF4-FFF2-40B4-BE49-F238E27FC236}">
                <a16:creationId xmlns:a16="http://schemas.microsoft.com/office/drawing/2014/main" id="{0EFD99AC-3480-E746-B60F-B2186AAEEF40}"/>
              </a:ext>
            </a:extLst>
          </p:cNvPr>
          <p:cNvSpPr/>
          <p:nvPr/>
        </p:nvSpPr>
        <p:spPr>
          <a:xfrm>
            <a:off x="7259011" y="3391906"/>
            <a:ext cx="1657495" cy="613742"/>
          </a:xfrm>
          <a:prstGeom prst="flowChartTerminator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83A76D67-D56C-4844-99D8-70BDD38CBAEB}"/>
              </a:ext>
            </a:extLst>
          </p:cNvPr>
          <p:cNvSpPr/>
          <p:nvPr/>
        </p:nvSpPr>
        <p:spPr>
          <a:xfrm>
            <a:off x="7649176" y="3514111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連結器</a:t>
            </a:r>
          </a:p>
        </p:txBody>
      </p:sp>
      <p:sp>
        <p:nvSpPr>
          <p:cNvPr id="56" name="結束點 55">
            <a:extLst>
              <a:ext uri="{FF2B5EF4-FFF2-40B4-BE49-F238E27FC236}">
                <a16:creationId xmlns:a16="http://schemas.microsoft.com/office/drawing/2014/main" id="{B267714F-832B-CF49-8576-CA64624B7C41}"/>
              </a:ext>
            </a:extLst>
          </p:cNvPr>
          <p:cNvSpPr/>
          <p:nvPr/>
        </p:nvSpPr>
        <p:spPr>
          <a:xfrm>
            <a:off x="7259011" y="4393068"/>
            <a:ext cx="1657495" cy="613742"/>
          </a:xfrm>
          <a:prstGeom prst="flowChartTerminator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412973A4-0E62-3643-9813-8E0193591218}"/>
              </a:ext>
            </a:extLst>
          </p:cNvPr>
          <p:cNvSpPr/>
          <p:nvPr/>
        </p:nvSpPr>
        <p:spPr>
          <a:xfrm>
            <a:off x="7649176" y="451527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執行檔</a:t>
            </a:r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88F62CA0-F48C-CC40-955C-4BD7A02F43A4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>
          <a:xfrm>
            <a:off x="3992987" y="4005648"/>
            <a:ext cx="0" cy="38742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>
            <a:extLst>
              <a:ext uri="{FF2B5EF4-FFF2-40B4-BE49-F238E27FC236}">
                <a16:creationId xmlns:a16="http://schemas.microsoft.com/office/drawing/2014/main" id="{63393696-3200-0B42-A3B5-8D92935F88EB}"/>
              </a:ext>
            </a:extLst>
          </p:cNvPr>
          <p:cNvCxnSpPr>
            <a:cxnSpLocks/>
          </p:cNvCxnSpPr>
          <p:nvPr/>
        </p:nvCxnSpPr>
        <p:spPr>
          <a:xfrm>
            <a:off x="3977489" y="5006810"/>
            <a:ext cx="0" cy="38742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A2FFDA2B-6003-F44D-B74E-88A596CCB376}"/>
              </a:ext>
            </a:extLst>
          </p:cNvPr>
          <p:cNvCxnSpPr>
            <a:cxnSpLocks/>
          </p:cNvCxnSpPr>
          <p:nvPr/>
        </p:nvCxnSpPr>
        <p:spPr>
          <a:xfrm>
            <a:off x="6019537" y="4005648"/>
            <a:ext cx="0" cy="38742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接點 75">
            <a:extLst>
              <a:ext uri="{FF2B5EF4-FFF2-40B4-BE49-F238E27FC236}">
                <a16:creationId xmlns:a16="http://schemas.microsoft.com/office/drawing/2014/main" id="{6A4FC0D7-36F7-E640-909D-95E771653931}"/>
              </a:ext>
            </a:extLst>
          </p:cNvPr>
          <p:cNvCxnSpPr>
            <a:cxnSpLocks/>
          </p:cNvCxnSpPr>
          <p:nvPr/>
        </p:nvCxnSpPr>
        <p:spPr>
          <a:xfrm>
            <a:off x="6019537" y="5006810"/>
            <a:ext cx="0" cy="38742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04F55AAD-E970-8D48-9F38-B5F066FD3E61}"/>
              </a:ext>
            </a:extLst>
          </p:cNvPr>
          <p:cNvCxnSpPr>
            <a:cxnSpLocks/>
          </p:cNvCxnSpPr>
          <p:nvPr/>
        </p:nvCxnSpPr>
        <p:spPr>
          <a:xfrm>
            <a:off x="8107451" y="4005648"/>
            <a:ext cx="0" cy="38742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BB9B0C33-BE35-D243-80DE-2B7F6BB0CF62}"/>
              </a:ext>
            </a:extLst>
          </p:cNvPr>
          <p:cNvCxnSpPr>
            <a:cxnSpLocks/>
            <a:stCxn id="48" idx="3"/>
            <a:endCxn id="54" idx="1"/>
          </p:cNvCxnSpPr>
          <p:nvPr/>
        </p:nvCxnSpPr>
        <p:spPr>
          <a:xfrm>
            <a:off x="6869120" y="3698777"/>
            <a:ext cx="38989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>
            <a:extLst>
              <a:ext uri="{FF2B5EF4-FFF2-40B4-BE49-F238E27FC236}">
                <a16:creationId xmlns:a16="http://schemas.microsoft.com/office/drawing/2014/main" id="{C25F8077-0A04-A34E-BEDF-213BA8366489}"/>
              </a:ext>
            </a:extLst>
          </p:cNvPr>
          <p:cNvCxnSpPr>
            <a:cxnSpLocks/>
          </p:cNvCxnSpPr>
          <p:nvPr/>
        </p:nvCxnSpPr>
        <p:spPr>
          <a:xfrm>
            <a:off x="4821734" y="5724189"/>
            <a:ext cx="38989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32A956E8-F028-8641-97AB-22934E31CDCD}"/>
              </a:ext>
            </a:extLst>
          </p:cNvPr>
          <p:cNvSpPr txBox="1"/>
          <p:nvPr/>
        </p:nvSpPr>
        <p:spPr>
          <a:xfrm>
            <a:off x="7204188" y="5298493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>
                <a:solidFill>
                  <a:schemeClr val="accent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編譯器</a:t>
            </a: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5D7E968F-0650-F843-98F8-62B4E1B9758C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7E8A8B16-A837-2D48-B767-35CAC9470F5A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</p:spTree>
    <p:extLst>
      <p:ext uri="{BB962C8B-B14F-4D97-AF65-F5344CB8AC3E}">
        <p14:creationId xmlns:p14="http://schemas.microsoft.com/office/powerpoint/2010/main" val="1744480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E89EA6EA-BBAB-FD4A-9F70-69C4E280D1E6}"/>
              </a:ext>
            </a:extLst>
          </p:cNvPr>
          <p:cNvSpPr/>
          <p:nvPr/>
        </p:nvSpPr>
        <p:spPr>
          <a:xfrm>
            <a:off x="-2" y="0"/>
            <a:ext cx="5283201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276A633-2815-A14C-8251-E7BB66894220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E49F59F-0E73-684D-A888-DAFE99BD84C2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C22175C-D041-004F-B5E5-303BF298E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489" y="1461195"/>
            <a:ext cx="3284743" cy="183456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30ECA20-F12F-C947-9017-83430729FA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893"/>
          <a:stretch/>
        </p:blipFill>
        <p:spPr>
          <a:xfrm>
            <a:off x="5520488" y="3295759"/>
            <a:ext cx="6395115" cy="175480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E801B9C-841B-C74C-A977-1F8E9175F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5232" y="1461195"/>
            <a:ext cx="3110371" cy="1837415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BD8B5B2A-6FEC-454D-AF81-48FB1451DBB6}"/>
              </a:ext>
            </a:extLst>
          </p:cNvPr>
          <p:cNvSpPr/>
          <p:nvPr/>
        </p:nvSpPr>
        <p:spPr>
          <a:xfrm>
            <a:off x="1562191" y="2923703"/>
            <a:ext cx="1884040" cy="1703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SzPts val="2300"/>
              <a:buFont typeface="Wingdings" pitchFamily="2" charset="2"/>
              <a:buChar char="ü"/>
            </a:pPr>
            <a:r>
              <a:rPr lang="zh-TW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記事本</a:t>
            </a:r>
            <a:endParaRPr lang="en-US" altLang="zh-TW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SzPts val="2300"/>
              <a:buFont typeface="Wingdings" pitchFamily="2" charset="2"/>
              <a:buChar char="ü"/>
            </a:pPr>
            <a:r>
              <a:rPr lang="en-US" altLang="zh-TW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Sublime Text </a:t>
            </a:r>
          </a:p>
          <a:p>
            <a:pPr marL="285750" indent="-285750">
              <a:lnSpc>
                <a:spcPct val="150000"/>
              </a:lnSpc>
              <a:buSzPts val="2300"/>
              <a:buFont typeface="Wingdings" pitchFamily="2" charset="2"/>
              <a:buChar char="ü"/>
            </a:pPr>
            <a:r>
              <a:rPr lang="en-US" altLang="zh-TW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Atom</a:t>
            </a:r>
          </a:p>
          <a:p>
            <a:pPr marL="285750" indent="-285750">
              <a:lnSpc>
                <a:spcPct val="150000"/>
              </a:lnSpc>
              <a:buSzPts val="2300"/>
              <a:buFont typeface="Wingdings" pitchFamily="2" charset="2"/>
              <a:buChar char="ü"/>
            </a:pPr>
            <a:r>
              <a:rPr lang="en-US" altLang="zh-TW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Word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F85B9F9-CDCD-2B45-9A49-C0B21A3E8A21}"/>
              </a:ext>
            </a:extLst>
          </p:cNvPr>
          <p:cNvSpPr/>
          <p:nvPr/>
        </p:nvSpPr>
        <p:spPr>
          <a:xfrm>
            <a:off x="710288" y="335003"/>
            <a:ext cx="38626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編輯器 </a:t>
            </a:r>
            <a:r>
              <a:rPr lang="en-US" altLang="zh-TW" sz="36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(Editor)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C125603F-CE44-744C-9EA9-17C8BC4A1568}"/>
              </a:ext>
            </a:extLst>
          </p:cNvPr>
          <p:cNvSpPr/>
          <p:nvPr/>
        </p:nvSpPr>
        <p:spPr>
          <a:xfrm>
            <a:off x="952766" y="2117997"/>
            <a:ext cx="3245131" cy="677720"/>
          </a:xfrm>
          <a:prstGeom prst="roundRect">
            <a:avLst/>
          </a:prstGeom>
          <a:solidFill>
            <a:schemeClr val="tx2">
              <a:alpha val="25000"/>
            </a:schemeClr>
          </a:solidFill>
          <a:ln w="539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0F24C1A-4395-A24D-9AEC-D1A434DF6C47}"/>
              </a:ext>
            </a:extLst>
          </p:cNvPr>
          <p:cNvSpPr/>
          <p:nvPr/>
        </p:nvSpPr>
        <p:spPr>
          <a:xfrm>
            <a:off x="1121247" y="2226024"/>
            <a:ext cx="2908168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buSzPts val="2300"/>
            </a:pPr>
            <a:r>
              <a:rPr lang="zh-TW" altLang="en-US" sz="2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使用編輯器 </a:t>
            </a:r>
            <a:r>
              <a:rPr lang="en-US" altLang="zh-TW" sz="2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(Editor)</a:t>
            </a:r>
          </a:p>
        </p:txBody>
      </p:sp>
    </p:spTree>
    <p:extLst>
      <p:ext uri="{BB962C8B-B14F-4D97-AF65-F5344CB8AC3E}">
        <p14:creationId xmlns:p14="http://schemas.microsoft.com/office/powerpoint/2010/main" val="2890716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48788F6-1754-B041-96C2-0C1C725E9C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"/>
          <a:stretch/>
        </p:blipFill>
        <p:spPr>
          <a:xfrm>
            <a:off x="0" y="-34639"/>
            <a:ext cx="12195578" cy="6517081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5ABB036B-03CE-FA43-9C13-BB4F50C462FA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7738BCB-A01E-364A-A603-1CB057200B74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931E090-6878-3E4E-9E62-B4816D85AB57}"/>
              </a:ext>
            </a:extLst>
          </p:cNvPr>
          <p:cNvSpPr/>
          <p:nvPr/>
        </p:nvSpPr>
        <p:spPr>
          <a:xfrm>
            <a:off x="3189335" y="375557"/>
            <a:ext cx="353965" cy="244929"/>
          </a:xfrm>
          <a:prstGeom prst="rect">
            <a:avLst/>
          </a:prstGeom>
          <a:noFill/>
          <a:ln w="57150">
            <a:solidFill>
              <a:srgbClr val="D35E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向右箭號 37">
            <a:extLst>
              <a:ext uri="{FF2B5EF4-FFF2-40B4-BE49-F238E27FC236}">
                <a16:creationId xmlns:a16="http://schemas.microsoft.com/office/drawing/2014/main" id="{58EC3ABE-C79E-3E4B-9C06-4595A214299B}"/>
              </a:ext>
            </a:extLst>
          </p:cNvPr>
          <p:cNvSpPr/>
          <p:nvPr/>
        </p:nvSpPr>
        <p:spPr>
          <a:xfrm rot="1929709">
            <a:off x="3503467" y="1268099"/>
            <a:ext cx="2471494" cy="132818"/>
          </a:xfrm>
          <a:prstGeom prst="rightArrow">
            <a:avLst>
              <a:gd name="adj1" fmla="val 50000"/>
              <a:gd name="adj2" fmla="val 102873"/>
            </a:avLst>
          </a:prstGeom>
          <a:solidFill>
            <a:srgbClr val="D35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1112BC7-96E1-2C4F-88F6-F0E7EBE50E62}"/>
              </a:ext>
            </a:extLst>
          </p:cNvPr>
          <p:cNvSpPr/>
          <p:nvPr/>
        </p:nvSpPr>
        <p:spPr>
          <a:xfrm>
            <a:off x="5996591" y="1817697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這是甚麼意思？</a:t>
            </a:r>
          </a:p>
        </p:txBody>
      </p:sp>
      <p:pic>
        <p:nvPicPr>
          <p:cNvPr id="40" name="圖片 39" descr="一張含有 畫畫, 儀錶 的圖片&#10;&#10;自動產生的描述">
            <a:extLst>
              <a:ext uri="{FF2B5EF4-FFF2-40B4-BE49-F238E27FC236}">
                <a16:creationId xmlns:a16="http://schemas.microsoft.com/office/drawing/2014/main" id="{DB6B2DF9-1ED7-7246-82B5-68F1D85C5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485" y="2705050"/>
            <a:ext cx="8829821" cy="14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1784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字方塊 23">
            <a:extLst>
              <a:ext uri="{FF2B5EF4-FFF2-40B4-BE49-F238E27FC236}">
                <a16:creationId xmlns:a16="http://schemas.microsoft.com/office/drawing/2014/main" id="{4647E0F4-781B-6F4C-845F-00A4982C900D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F3325C5-FA7D-7F43-9619-A54407817B84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444E6788-D198-5044-8640-8B0FEE554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477000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E5978552-5F09-9642-98F2-039AAC357B30}"/>
              </a:ext>
            </a:extLst>
          </p:cNvPr>
          <p:cNvSpPr/>
          <p:nvPr/>
        </p:nvSpPr>
        <p:spPr>
          <a:xfrm>
            <a:off x="1926769" y="4789617"/>
            <a:ext cx="10265229" cy="1447900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3CB0120D-93A4-D242-A2DD-156A9BD48FD0}"/>
              </a:ext>
            </a:extLst>
          </p:cNvPr>
          <p:cNvSpPr/>
          <p:nvPr/>
        </p:nvSpPr>
        <p:spPr>
          <a:xfrm>
            <a:off x="7308922" y="5321726"/>
            <a:ext cx="3069772" cy="708499"/>
          </a:xfrm>
          <a:prstGeom prst="round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B9529E9-36EE-BF4A-86F5-5598B8068673}"/>
              </a:ext>
            </a:extLst>
          </p:cNvPr>
          <p:cNvSpPr/>
          <p:nvPr/>
        </p:nvSpPr>
        <p:spPr>
          <a:xfrm>
            <a:off x="7679868" y="5383587"/>
            <a:ext cx="23278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chemeClr val="accent4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編譯狀況區</a:t>
            </a:r>
            <a:r>
              <a:rPr lang="en-US" altLang="zh-TW" sz="3200" b="1" dirty="0">
                <a:solidFill>
                  <a:schemeClr val="accent4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endParaRPr lang="zh-TW" altLang="en-US" sz="3200" b="1" dirty="0">
              <a:solidFill>
                <a:schemeClr val="accent4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pic>
        <p:nvPicPr>
          <p:cNvPr id="3" name="圖片 2" descr="一張含有 畫畫, 儀錶 的圖片&#10;&#10;自動產生的描述">
            <a:extLst>
              <a:ext uri="{FF2B5EF4-FFF2-40B4-BE49-F238E27FC236}">
                <a16:creationId xmlns:a16="http://schemas.microsoft.com/office/drawing/2014/main" id="{59000278-DEA6-D041-A39D-1135328D8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485" y="2705050"/>
            <a:ext cx="8829821" cy="14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649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202E2EA-8EE7-1440-80F2-9DEA53DC74D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620"/>
            <a:ext cx="12192001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7F97599-7EE2-EF48-BB32-76C9D055BF38}"/>
              </a:ext>
            </a:extLst>
          </p:cNvPr>
          <p:cNvSpPr/>
          <p:nvPr/>
        </p:nvSpPr>
        <p:spPr>
          <a:xfrm>
            <a:off x="0" y="7620"/>
            <a:ext cx="12192001" cy="6858000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B777AB48-CDD4-DA4F-81FF-C179BE98E114}"/>
              </a:ext>
            </a:extLst>
          </p:cNvPr>
          <p:cNvSpPr/>
          <p:nvPr/>
        </p:nvSpPr>
        <p:spPr>
          <a:xfrm>
            <a:off x="3323164" y="2610367"/>
            <a:ext cx="5545671" cy="1652504"/>
          </a:xfrm>
          <a:prstGeom prst="roundRect">
            <a:avLst/>
          </a:prstGeom>
          <a:solidFill>
            <a:schemeClr val="bg1">
              <a:alpha val="82000"/>
            </a:schemeClr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5C43AE2-7DFC-B245-AFC1-7DEEAFE9EFE7}"/>
              </a:ext>
            </a:extLst>
          </p:cNvPr>
          <p:cNvSpPr txBox="1"/>
          <p:nvPr/>
        </p:nvSpPr>
        <p:spPr>
          <a:xfrm>
            <a:off x="3756658" y="2836454"/>
            <a:ext cx="467868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仔細看看</a:t>
            </a:r>
            <a:r>
              <a:rPr lang="en-US" altLang="zh-TW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/>
            </a:r>
            <a:br>
              <a:rPr lang="en-US" altLang="zh-TW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程式裡寫了甚麼？</a:t>
            </a:r>
            <a:endParaRPr kumimoji="1" lang="zh-TW" altLang="en-US" sz="3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9D31CCF-C437-EE49-A63E-F45518DB779C}"/>
              </a:ext>
            </a:extLst>
          </p:cNvPr>
          <p:cNvSpPr txBox="1"/>
          <p:nvPr/>
        </p:nvSpPr>
        <p:spPr>
          <a:xfrm>
            <a:off x="-1" y="6611779"/>
            <a:ext cx="25042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NTUCSIE </a:t>
            </a:r>
            <a:r>
              <a:rPr kumimoji="1" lang="zh-TW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台大資工訓練班</a:t>
            </a:r>
            <a:r>
              <a:rPr kumimoji="1" lang="en-US" altLang="zh-TW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C/C++</a:t>
            </a:r>
            <a:r>
              <a:rPr kumimoji="1" lang="zh-CN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39CB8E5-50C3-A44E-A2B4-6F24CAFBC601}"/>
              </a:ext>
            </a:extLst>
          </p:cNvPr>
          <p:cNvSpPr txBox="1"/>
          <p:nvPr/>
        </p:nvSpPr>
        <p:spPr>
          <a:xfrm>
            <a:off x="11366133" y="6611779"/>
            <a:ext cx="82586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講師李耕銘</a:t>
            </a:r>
          </a:p>
        </p:txBody>
      </p:sp>
    </p:spTree>
    <p:extLst>
      <p:ext uri="{BB962C8B-B14F-4D97-AF65-F5344CB8AC3E}">
        <p14:creationId xmlns:p14="http://schemas.microsoft.com/office/powerpoint/2010/main" val="264118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78" y="1232108"/>
            <a:ext cx="10711460" cy="4803746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1C89FF89-C181-7D40-A2A8-059D529DB007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AB4A478-491C-D345-87A1-A8BC9AA6D53E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061B96E3-C836-8448-87D0-F778659CED82}"/>
              </a:ext>
            </a:extLst>
          </p:cNvPr>
          <p:cNvSpPr/>
          <p:nvPr/>
        </p:nvSpPr>
        <p:spPr>
          <a:xfrm>
            <a:off x="2188397" y="3623640"/>
            <a:ext cx="29129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6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上下大括號為</a:t>
            </a:r>
            <a:r>
              <a:rPr lang="en-US" altLang="zh-TW" sz="16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main</a:t>
            </a:r>
            <a:r>
              <a:rPr lang="zh-TW" altLang="en-US" sz="16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函式的範圍</a:t>
            </a:r>
            <a:endParaRPr lang="zh-TW" altLang="en-US" sz="1600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0E7FDC3B-2080-2C49-B9C2-A34FFDAD6424}"/>
              </a:ext>
            </a:extLst>
          </p:cNvPr>
          <p:cNvSpPr/>
          <p:nvPr/>
        </p:nvSpPr>
        <p:spPr>
          <a:xfrm>
            <a:off x="8046829" y="4470879"/>
            <a:ext cx="3478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600" b="1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輸出一行字</a:t>
            </a:r>
            <a:r>
              <a:rPr lang="en-US" altLang="zh-TW" sz="1600" b="1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“Hello</a:t>
            </a:r>
            <a:r>
              <a:rPr lang="zh-TW" altLang="en-US" sz="1600" b="1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world!”</a:t>
            </a:r>
            <a:r>
              <a:rPr lang="zh-TW" altLang="en-US" sz="1600" b="1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後斷行</a:t>
            </a: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A19578CA-86A1-184F-ACD2-F2A1C42C61F5}"/>
              </a:ext>
            </a:extLst>
          </p:cNvPr>
          <p:cNvSpPr/>
          <p:nvPr/>
        </p:nvSpPr>
        <p:spPr>
          <a:xfrm>
            <a:off x="3180649" y="4965687"/>
            <a:ext cx="3919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600" dirty="0">
                <a:solidFill>
                  <a:srgbClr val="C0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回傳</a:t>
            </a:r>
            <a:r>
              <a:rPr lang="en-US" altLang="zh-TW" sz="1600" dirty="0">
                <a:solidFill>
                  <a:srgbClr val="C0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0</a:t>
            </a:r>
            <a:r>
              <a:rPr lang="zh-TW" altLang="en-US" sz="1600" dirty="0">
                <a:solidFill>
                  <a:srgbClr val="C0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，告訴外界</a:t>
            </a:r>
            <a:r>
              <a:rPr lang="en-US" altLang="zh-TW" sz="1600" dirty="0">
                <a:solidFill>
                  <a:srgbClr val="C0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(</a:t>
            </a:r>
            <a:r>
              <a:rPr lang="zh-TW" altLang="en-US" sz="1600" dirty="0">
                <a:solidFill>
                  <a:srgbClr val="C0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作業系統</a:t>
            </a:r>
            <a:r>
              <a:rPr lang="en-US" altLang="zh-TW" sz="1600" dirty="0">
                <a:solidFill>
                  <a:srgbClr val="C0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)</a:t>
            </a:r>
            <a:r>
              <a:rPr lang="zh-TW" altLang="en-US" sz="1600" dirty="0">
                <a:solidFill>
                  <a:srgbClr val="C0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程式順利結束</a:t>
            </a:r>
            <a:endParaRPr lang="zh-TW" altLang="en-US" sz="1600" dirty="0">
              <a:solidFill>
                <a:srgbClr val="C00000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E7288D0-3408-0443-8403-B0A8F34769B8}"/>
              </a:ext>
            </a:extLst>
          </p:cNvPr>
          <p:cNvSpPr/>
          <p:nvPr/>
        </p:nvSpPr>
        <p:spPr>
          <a:xfrm>
            <a:off x="2268440" y="5622448"/>
            <a:ext cx="29129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600" dirty="0">
                <a:solidFill>
                  <a:srgbClr val="C0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上下大括號為</a:t>
            </a:r>
            <a:r>
              <a:rPr lang="en-US" altLang="zh-TW" sz="1600" dirty="0">
                <a:solidFill>
                  <a:srgbClr val="C0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main</a:t>
            </a:r>
            <a:r>
              <a:rPr lang="zh-TW" altLang="en-US" sz="1600" dirty="0">
                <a:solidFill>
                  <a:srgbClr val="C0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函式的範圍</a:t>
            </a:r>
            <a:endParaRPr lang="zh-TW" altLang="en-US" sz="1600" dirty="0">
              <a:solidFill>
                <a:srgbClr val="C00000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E7A6D7E-BC6B-0C45-86FB-1A3821A71BBF}"/>
              </a:ext>
            </a:extLst>
          </p:cNvPr>
          <p:cNvSpPr/>
          <p:nvPr/>
        </p:nvSpPr>
        <p:spPr>
          <a:xfrm>
            <a:off x="2098756" y="1770808"/>
            <a:ext cx="55166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rgbClr val="C0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縮排、斷行、空白為排版需求，對於程式執行沒有意義</a:t>
            </a:r>
            <a:endParaRPr lang="zh-TW" altLang="en-US" sz="1600" dirty="0">
              <a:solidFill>
                <a:srgbClr val="C00000"/>
              </a:solidFill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8C5861E-6AD3-8A4D-A95B-560DEF0BE9D6}"/>
              </a:ext>
            </a:extLst>
          </p:cNvPr>
          <p:cNvSpPr/>
          <p:nvPr/>
        </p:nvSpPr>
        <p:spPr>
          <a:xfrm>
            <a:off x="7100312" y="2233762"/>
            <a:ext cx="47977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命名空間，告訴編譯器語法要從</a:t>
            </a:r>
            <a:r>
              <a:rPr lang="en-US" altLang="zh-TW" sz="1600" b="1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std</a:t>
            </a:r>
            <a:r>
              <a:rPr lang="zh-TW" altLang="en-US" sz="1600" b="1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底下找尋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CFF15228-1B68-424A-9500-4FF6099721A7}"/>
              </a:ext>
            </a:extLst>
          </p:cNvPr>
          <p:cNvSpPr/>
          <p:nvPr/>
        </p:nvSpPr>
        <p:spPr>
          <a:xfrm>
            <a:off x="4691984" y="3164337"/>
            <a:ext cx="42064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600" b="1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main</a:t>
            </a:r>
            <a:r>
              <a:rPr lang="zh-TW" altLang="en-US" sz="1600" b="1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函式為</a:t>
            </a:r>
            <a:r>
              <a:rPr lang="en-US" altLang="zh-TW" sz="1600" b="1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lang="zh-TW" altLang="en-US" sz="1600" b="1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程式開始執行之起始點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E371102B-B076-9B48-80A2-42928B3956DD}"/>
              </a:ext>
            </a:extLst>
          </p:cNvPr>
          <p:cNvGrpSpPr/>
          <p:nvPr/>
        </p:nvGrpSpPr>
        <p:grpSpPr>
          <a:xfrm>
            <a:off x="2019679" y="778941"/>
            <a:ext cx="5354565" cy="338723"/>
            <a:chOff x="1859421" y="778941"/>
            <a:chExt cx="5354565" cy="338723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355B885E-6DF5-8146-9A41-01BF3C295C67}"/>
                </a:ext>
              </a:extLst>
            </p:cNvPr>
            <p:cNvSpPr/>
            <p:nvPr/>
          </p:nvSpPr>
          <p:spPr>
            <a:xfrm>
              <a:off x="2104895" y="779110"/>
              <a:ext cx="5109091" cy="33855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zh-TW" altLang="en-US" sz="1600" b="1" dirty="0">
                  <a:solidFill>
                    <a:srgbClr val="C0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告訴編譯器這個程式碼需要哪些函式庫的協助才能運作</a:t>
              </a:r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C115E00F-49A7-5442-921A-9EAE922D97A3}"/>
                </a:ext>
              </a:extLst>
            </p:cNvPr>
            <p:cNvSpPr/>
            <p:nvPr/>
          </p:nvSpPr>
          <p:spPr>
            <a:xfrm>
              <a:off x="1859421" y="778941"/>
              <a:ext cx="311990" cy="31199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1</a:t>
              </a:r>
              <a:endParaRPr kumimoji="1" lang="zh-TW" altLang="en-US" dirty="0"/>
            </a:p>
          </p:txBody>
        </p:sp>
      </p:grpSp>
      <p:sp>
        <p:nvSpPr>
          <p:cNvPr id="38" name="橢圓 37">
            <a:extLst>
              <a:ext uri="{FF2B5EF4-FFF2-40B4-BE49-F238E27FC236}">
                <a16:creationId xmlns:a16="http://schemas.microsoft.com/office/drawing/2014/main" id="{36ED7420-371C-9142-8785-3842F2DF5751}"/>
              </a:ext>
            </a:extLst>
          </p:cNvPr>
          <p:cNvSpPr/>
          <p:nvPr/>
        </p:nvSpPr>
        <p:spPr>
          <a:xfrm>
            <a:off x="2019679" y="1778345"/>
            <a:ext cx="311990" cy="3119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2</a:t>
            </a:r>
            <a:endParaRPr kumimoji="1" lang="zh-TW" altLang="en-US" dirty="0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DA1E19D8-6A7F-5248-A0EE-D63CCAF7F067}"/>
              </a:ext>
            </a:extLst>
          </p:cNvPr>
          <p:cNvSpPr/>
          <p:nvPr/>
        </p:nvSpPr>
        <p:spPr>
          <a:xfrm>
            <a:off x="7112123" y="2234682"/>
            <a:ext cx="311990" cy="3119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3</a:t>
            </a:r>
            <a:endParaRPr kumimoji="1" lang="zh-TW" altLang="en-US" dirty="0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6D58EC7E-EBBD-AA47-A839-E9A874EBBC26}"/>
              </a:ext>
            </a:extLst>
          </p:cNvPr>
          <p:cNvSpPr/>
          <p:nvPr/>
        </p:nvSpPr>
        <p:spPr>
          <a:xfrm>
            <a:off x="4507708" y="3177619"/>
            <a:ext cx="311990" cy="3119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4</a:t>
            </a:r>
            <a:endParaRPr kumimoji="1" lang="zh-TW" altLang="en-US" dirty="0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399FD714-E86F-BA47-B084-1EF3AB38A7B5}"/>
              </a:ext>
            </a:extLst>
          </p:cNvPr>
          <p:cNvSpPr/>
          <p:nvPr/>
        </p:nvSpPr>
        <p:spPr>
          <a:xfrm>
            <a:off x="7734839" y="4484161"/>
            <a:ext cx="311990" cy="3119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5</a:t>
            </a:r>
            <a:endParaRPr kumimoji="1" lang="zh-TW" altLang="en-US" dirty="0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385C9F8C-1E7D-234E-A35F-C13FA4E25A8E}"/>
              </a:ext>
            </a:extLst>
          </p:cNvPr>
          <p:cNvSpPr/>
          <p:nvPr/>
        </p:nvSpPr>
        <p:spPr>
          <a:xfrm>
            <a:off x="2919312" y="4978969"/>
            <a:ext cx="311990" cy="3119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6</a:t>
            </a:r>
            <a:endParaRPr kumimoji="1" lang="zh-TW" altLang="en-US" dirty="0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416B866A-719D-D840-B391-CFD1CD6CCB60}"/>
              </a:ext>
            </a:extLst>
          </p:cNvPr>
          <p:cNvSpPr/>
          <p:nvPr/>
        </p:nvSpPr>
        <p:spPr>
          <a:xfrm>
            <a:off x="2018940" y="5630069"/>
            <a:ext cx="311990" cy="3119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7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366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97" grpId="0"/>
      <p:bldP spid="99" grpId="0"/>
      <p:bldP spid="31" grpId="0"/>
      <p:bldP spid="21" grpId="0"/>
      <p:bldP spid="46" grpId="0"/>
      <p:bldP spid="71" grpId="0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不規則四邊形 7">
            <a:extLst>
              <a:ext uri="{FF2B5EF4-FFF2-40B4-BE49-F238E27FC236}">
                <a16:creationId xmlns:a16="http://schemas.microsoft.com/office/drawing/2014/main" id="{575707F3-ED15-A847-85C8-0750B6DDC0C2}"/>
              </a:ext>
            </a:extLst>
          </p:cNvPr>
          <p:cNvSpPr/>
          <p:nvPr/>
        </p:nvSpPr>
        <p:spPr>
          <a:xfrm>
            <a:off x="2852523" y="-208375"/>
            <a:ext cx="6486950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A6307A2-92F5-F74F-B3AB-89F2284F5A95}"/>
              </a:ext>
            </a:extLst>
          </p:cNvPr>
          <p:cNvSpPr/>
          <p:nvPr/>
        </p:nvSpPr>
        <p:spPr>
          <a:xfrm>
            <a:off x="5147662" y="163361"/>
            <a:ext cx="1896673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#include</a:t>
            </a:r>
            <a:endParaRPr lang="zh-TW" altLang="en-US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D6927497-5985-3B4A-AB5A-1A8CBC4D6C17}"/>
              </a:ext>
            </a:extLst>
          </p:cNvPr>
          <p:cNvSpPr/>
          <p:nvPr/>
        </p:nvSpPr>
        <p:spPr>
          <a:xfrm>
            <a:off x="2464332" y="1499183"/>
            <a:ext cx="7263334" cy="431829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508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BAF49E6-6DB1-924A-82EA-A17F9BDF4109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4263B39-3E34-CC45-8416-886AC3FDA38C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FBC71C5-8897-F740-83BE-4E6A172F149A}"/>
              </a:ext>
            </a:extLst>
          </p:cNvPr>
          <p:cNvSpPr/>
          <p:nvPr/>
        </p:nvSpPr>
        <p:spPr>
          <a:xfrm>
            <a:off x="2908565" y="1984088"/>
            <a:ext cx="637486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用來引入標頭檔</a:t>
            </a:r>
            <a:r>
              <a:rPr lang="en-US" altLang="zh-TW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(header</a:t>
            </a:r>
            <a:r>
              <a:rPr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file)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標頭檔裡有函式、變數、類別等</a:t>
            </a:r>
            <a:endParaRPr lang="en-US" altLang="zh-TW" sz="2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include</a:t>
            </a:r>
            <a:r>
              <a:rPr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之後就能夠使用標頭檔底下的內容</a:t>
            </a:r>
            <a:endParaRPr lang="en-US" altLang="zh-TW" sz="2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根據來源區分引入方式</a:t>
            </a:r>
            <a:endParaRPr lang="en-US" altLang="zh-TW" sz="2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在編譯器內→</a:t>
            </a:r>
            <a:r>
              <a:rPr lang="en-US" altLang="zh-TW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#include &lt;header file&gt;</a:t>
            </a:r>
          </a:p>
          <a:p>
            <a:pPr lvl="1">
              <a:lnSpc>
                <a:spcPct val="150000"/>
              </a:lnSpc>
            </a:pPr>
            <a:r>
              <a:rPr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在資料夾內</a:t>
            </a:r>
            <a:r>
              <a:rPr lang="zh-TW" altLang="en-US" sz="24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→</a:t>
            </a:r>
            <a:r>
              <a:rPr lang="en-US" altLang="zh-TW" sz="24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#</a:t>
            </a:r>
            <a:r>
              <a:rPr lang="en-US" altLang="zh-TW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include " header file "</a:t>
            </a:r>
          </a:p>
        </p:txBody>
      </p:sp>
    </p:spTree>
    <p:extLst>
      <p:ext uri="{BB962C8B-B14F-4D97-AF65-F5344CB8AC3E}">
        <p14:creationId xmlns:p14="http://schemas.microsoft.com/office/powerpoint/2010/main" val="87274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不規則四邊形 14">
            <a:extLst>
              <a:ext uri="{FF2B5EF4-FFF2-40B4-BE49-F238E27FC236}">
                <a16:creationId xmlns:a16="http://schemas.microsoft.com/office/drawing/2014/main" id="{ED50395A-4FB3-774F-A3B3-77F0F2C96552}"/>
              </a:ext>
            </a:extLst>
          </p:cNvPr>
          <p:cNvSpPr/>
          <p:nvPr/>
        </p:nvSpPr>
        <p:spPr>
          <a:xfrm>
            <a:off x="2852523" y="-208375"/>
            <a:ext cx="6486950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A163911-E135-BD44-9A91-FB75A84AAE1C}"/>
              </a:ext>
            </a:extLst>
          </p:cNvPr>
          <p:cNvSpPr/>
          <p:nvPr/>
        </p:nvSpPr>
        <p:spPr>
          <a:xfrm>
            <a:off x="3874075" y="155471"/>
            <a:ext cx="4443845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TW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using namespace std;</a:t>
            </a:r>
          </a:p>
        </p:txBody>
      </p: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650800A0-842E-3343-B1BD-0297609C5EFA}"/>
              </a:ext>
            </a:extLst>
          </p:cNvPr>
          <p:cNvSpPr/>
          <p:nvPr/>
        </p:nvSpPr>
        <p:spPr>
          <a:xfrm>
            <a:off x="2406749" y="5204540"/>
            <a:ext cx="6916865" cy="45909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85C35114-0B8D-2D46-8D38-C79C61E885B3}"/>
              </a:ext>
            </a:extLst>
          </p:cNvPr>
          <p:cNvSpPr/>
          <p:nvPr/>
        </p:nvSpPr>
        <p:spPr>
          <a:xfrm>
            <a:off x="2406749" y="4675451"/>
            <a:ext cx="4728837" cy="45909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83508509-055A-094B-AC5E-20FCFBFFA71E}"/>
              </a:ext>
            </a:extLst>
          </p:cNvPr>
          <p:cNvSpPr/>
          <p:nvPr/>
        </p:nvSpPr>
        <p:spPr>
          <a:xfrm>
            <a:off x="2397393" y="3538421"/>
            <a:ext cx="7785186" cy="45909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5DA3C001-C142-474D-8F47-80E588818860}"/>
              </a:ext>
            </a:extLst>
          </p:cNvPr>
          <p:cNvSpPr/>
          <p:nvPr/>
        </p:nvSpPr>
        <p:spPr>
          <a:xfrm>
            <a:off x="2406749" y="2969906"/>
            <a:ext cx="7227108" cy="45909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BF2A577F-3B43-3547-82B6-D035E0E2C3DB}"/>
              </a:ext>
            </a:extLst>
          </p:cNvPr>
          <p:cNvSpPr/>
          <p:nvPr/>
        </p:nvSpPr>
        <p:spPr>
          <a:xfrm>
            <a:off x="2406750" y="2401391"/>
            <a:ext cx="3689249" cy="45909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圓角矩形 1">
            <a:extLst>
              <a:ext uri="{FF2B5EF4-FFF2-40B4-BE49-F238E27FC236}">
                <a16:creationId xmlns:a16="http://schemas.microsoft.com/office/drawing/2014/main" id="{0611580A-47FC-D84C-A118-9BAEB3A25A7C}"/>
              </a:ext>
            </a:extLst>
          </p:cNvPr>
          <p:cNvSpPr/>
          <p:nvPr/>
        </p:nvSpPr>
        <p:spPr>
          <a:xfrm>
            <a:off x="1839315" y="1834976"/>
            <a:ext cx="8343264" cy="486266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3604748" y="949268"/>
            <a:ext cx="4520866" cy="830997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pPr lvl="1"/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using </a:t>
            </a:r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名稱空間</a:t>
            </a:r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::</a:t>
            </a:r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成員</a:t>
            </a:r>
            <a:b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using namespace </a:t>
            </a:r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名稱空間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BAF49E6-6DB1-924A-82EA-A17F9BDF4109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4263B39-3E34-CC45-8416-886AC3FDA38C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7E56CEB-1DDC-3046-BAE3-934F18BE72B5}"/>
              </a:ext>
            </a:extLst>
          </p:cNvPr>
          <p:cNvSpPr/>
          <p:nvPr/>
        </p:nvSpPr>
        <p:spPr>
          <a:xfrm>
            <a:off x="2009421" y="2315067"/>
            <a:ext cx="8229600" cy="3902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ts val="2400"/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</a:t>
            </a:r>
            <a:r>
              <a:rPr lang="zh-TW" altLang="en-US" sz="24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語言沒有，只適用於</a:t>
            </a:r>
            <a:r>
              <a:rPr lang="en-US" altLang="zh-TW" sz="24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C++</a:t>
            </a:r>
          </a:p>
          <a:p>
            <a:pPr marL="342900" indent="-342900">
              <a:lnSpc>
                <a:spcPct val="150000"/>
              </a:lnSpc>
              <a:buSzPts val="2400"/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避免類別、物件重複命名</a:t>
            </a:r>
            <a:r>
              <a:rPr lang="en-US" altLang="zh-TW" sz="24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r>
              <a:rPr lang="zh-TW" altLang="en-US" sz="24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命名空間內的語法不能重複</a:t>
            </a:r>
            <a:endParaRPr lang="en-US" altLang="zh-TW" sz="2400" b="1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SzPts val="2400"/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使用語法前必須對編譯器指定該語法出自於哪個命名空間</a:t>
            </a:r>
            <a:r>
              <a:rPr lang="en-US" altLang="zh-TW" sz="24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Ex: </a:t>
            </a:r>
            <a:r>
              <a:rPr lang="zh-TW" altLang="en-US" sz="24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接下來講</a:t>
            </a:r>
            <a:r>
              <a:rPr lang="zh-TW" altLang="en-US" sz="2400" b="1" u="sng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淑芬</a:t>
            </a:r>
            <a:r>
              <a:rPr lang="zh-TW" altLang="en-US" sz="24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都是六年七班的</a:t>
            </a:r>
            <a:r>
              <a:rPr lang="zh-TW" altLang="en-US" sz="2400" b="1" u="sng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淑芬</a:t>
            </a:r>
            <a:endParaRPr lang="en-US" altLang="zh-TW" sz="2400" b="1" u="sng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SzPts val="2400"/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最常用的命名空間</a:t>
            </a:r>
            <a:r>
              <a:rPr lang="en-US" altLang="zh-TW" sz="24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r>
              <a:rPr lang="zh-TW" altLang="en-US" sz="24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std (standard)</a:t>
            </a:r>
          </a:p>
          <a:p>
            <a:pPr marL="342900" indent="-342900">
              <a:lnSpc>
                <a:spcPct val="150000"/>
              </a:lnSpc>
              <a:buSzPts val="2400"/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C++</a:t>
            </a:r>
            <a:r>
              <a:rPr lang="zh-TW" altLang="en-US" sz="24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常見的語法都被定義在</a:t>
            </a:r>
            <a:r>
              <a:rPr lang="en-US" altLang="zh-TW" sz="24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C++ </a:t>
            </a:r>
            <a:r>
              <a:rPr lang="zh-TW" altLang="en-US" sz="24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 </a:t>
            </a:r>
            <a:r>
              <a:rPr lang="en-US" altLang="zh-TW" sz="24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std </a:t>
            </a:r>
            <a:r>
              <a:rPr lang="zh-TW" altLang="en-US" sz="24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命名空間裡</a:t>
            </a:r>
            <a:endParaRPr lang="en-US" altLang="zh-TW" sz="2400" b="1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  <a:buSzPts val="2400"/>
            </a:pPr>
            <a:r>
              <a:rPr lang="zh-TW" altLang="en-US" sz="24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2400" b="1" dirty="0" err="1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cin</a:t>
            </a:r>
            <a:r>
              <a:rPr lang="zh-TW" altLang="en-US" sz="24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2400" b="1" dirty="0" err="1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cout</a:t>
            </a:r>
            <a:r>
              <a:rPr lang="zh-TW" altLang="en-US" sz="24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24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string</a:t>
            </a:r>
            <a:r>
              <a:rPr lang="zh-TW" altLang="en-US" sz="24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2400" b="1" dirty="0" err="1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endl</a:t>
            </a:r>
            <a:endParaRPr lang="en-US" altLang="zh-TW" sz="2400" b="1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8652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不規則四邊形 15">
            <a:extLst>
              <a:ext uri="{FF2B5EF4-FFF2-40B4-BE49-F238E27FC236}">
                <a16:creationId xmlns:a16="http://schemas.microsoft.com/office/drawing/2014/main" id="{B7BDAC34-2088-C14C-AFF6-5D977F55845A}"/>
              </a:ext>
            </a:extLst>
          </p:cNvPr>
          <p:cNvSpPr/>
          <p:nvPr/>
        </p:nvSpPr>
        <p:spPr>
          <a:xfrm>
            <a:off x="2583034" y="-196135"/>
            <a:ext cx="7025931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585D7DB-FE4D-3B4B-A7D0-2CAD178E9DAD}"/>
              </a:ext>
            </a:extLst>
          </p:cNvPr>
          <p:cNvSpPr/>
          <p:nvPr/>
        </p:nvSpPr>
        <p:spPr>
          <a:xfrm>
            <a:off x="4009530" y="201044"/>
            <a:ext cx="4172937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命名空間 </a:t>
            </a:r>
            <a:r>
              <a:rPr lang="en-US" altLang="zh-TW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namespace</a:t>
            </a:r>
            <a:endParaRPr lang="zh-TW" altLang="en-US" sz="3200" dirty="0">
              <a:solidFill>
                <a:schemeClr val="bg1"/>
              </a:solidFill>
            </a:endParaRP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1228006" y="2243876"/>
            <a:ext cx="4028548" cy="3003364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dirty="0">
                <a:latin typeface="Helvetica" pitchFamily="2" charset="0"/>
                <a:ea typeface="Adobe 繁黑體 Std B" panose="020B0700000000000000" pitchFamily="34" charset="-120"/>
                <a:cs typeface="Consolas" panose="020B0609020204030204" pitchFamily="49" charset="0"/>
              </a:rPr>
              <a:t> #include &lt;iostream</a:t>
            </a:r>
            <a:r>
              <a:rPr lang="en-US" altLang="zh-TW" dirty="0" smtClean="0">
                <a:latin typeface="Helvetica" pitchFamily="2" charset="0"/>
                <a:ea typeface="Adobe 繁黑體 Std B" panose="020B0700000000000000" pitchFamily="34" charset="-120"/>
                <a:cs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n-US" altLang="zh-TW" dirty="0">
              <a:latin typeface="Helvetica" pitchFamily="2" charset="0"/>
              <a:ea typeface="Adobe 繁黑體 Std B" panose="020B0700000000000000" pitchFamily="34" charset="-12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dirty="0">
                <a:latin typeface="Helvetica" pitchFamily="2" charset="0"/>
                <a:ea typeface="Adobe 繁黑體 Std B" panose="020B0700000000000000" pitchFamily="34" charset="-120"/>
                <a:cs typeface="Consolas" panose="020B0609020204030204" pitchFamily="49" charset="0"/>
              </a:rPr>
              <a:t> int main()</a:t>
            </a:r>
          </a:p>
          <a:p>
            <a:pPr marL="0" indent="0">
              <a:buNone/>
            </a:pPr>
            <a:r>
              <a:rPr lang="zh-TW" altLang="en-US" dirty="0">
                <a:latin typeface="Helvetica" pitchFamily="2" charset="0"/>
                <a:ea typeface="Adobe 繁黑體 Std B" panose="020B0700000000000000" pitchFamily="34" charset="-120"/>
                <a:cs typeface="Consolas" panose="020B0609020204030204" pitchFamily="49" charset="0"/>
              </a:rPr>
              <a:t> </a:t>
            </a:r>
            <a:r>
              <a:rPr lang="en-US" altLang="zh-TW" dirty="0">
                <a:latin typeface="Helvetica" pitchFamily="2" charset="0"/>
                <a:ea typeface="Adobe 繁黑體 Std B" panose="020B0700000000000000" pitchFamily="34" charset="-12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zh-TW" altLang="en-US" b="1" dirty="0">
                <a:solidFill>
                  <a:srgbClr val="FF0000"/>
                </a:solidFill>
                <a:latin typeface="Helvetica" pitchFamily="2" charset="0"/>
                <a:ea typeface="Adobe 繁黑體 Std B" panose="020B0700000000000000" pitchFamily="34" charset="-120"/>
                <a:cs typeface="Consolas" panose="020B0609020204030204" pitchFamily="49" charset="0"/>
              </a:rPr>
              <a:t>     </a:t>
            </a:r>
            <a:r>
              <a:rPr lang="en-US" altLang="zh-TW" b="1" dirty="0">
                <a:solidFill>
                  <a:srgbClr val="FF0000"/>
                </a:solidFill>
                <a:latin typeface="Helvetica" pitchFamily="2" charset="0"/>
                <a:ea typeface="Adobe 繁黑體 Std B" panose="020B0700000000000000" pitchFamily="34" charset="-120"/>
                <a:cs typeface="Consolas" panose="020B0609020204030204" pitchFamily="49" charset="0"/>
              </a:rPr>
              <a:t>std::cout </a:t>
            </a:r>
            <a:r>
              <a:rPr lang="en-US" altLang="zh-TW" dirty="0">
                <a:latin typeface="Helvetica" pitchFamily="2" charset="0"/>
                <a:ea typeface="Adobe 繁黑體 Std B" panose="020B0700000000000000" pitchFamily="34" charset="-120"/>
                <a:cs typeface="Consolas" panose="020B0609020204030204" pitchFamily="49" charset="0"/>
              </a:rPr>
              <a:t>&lt;&lt; </a:t>
            </a:r>
            <a:r>
              <a:rPr lang="en-US" altLang="zh-TW" dirty="0">
                <a:latin typeface="Helvetica" pitchFamily="2" charset="0"/>
                <a:ea typeface="Adobe 繁黑體 Std B" panose="020B0700000000000000" pitchFamily="34" charset="-120"/>
              </a:rPr>
              <a:t>" </a:t>
            </a:r>
            <a:r>
              <a:rPr lang="en-US" altLang="zh-TW" dirty="0">
                <a:latin typeface="Helvetica" pitchFamily="2" charset="0"/>
                <a:ea typeface="Adobe 繁黑體 Std B" panose="020B0700000000000000" pitchFamily="34" charset="-120"/>
                <a:cs typeface="Consolas" panose="020B0609020204030204" pitchFamily="49" charset="0"/>
              </a:rPr>
              <a:t>C++";</a:t>
            </a:r>
          </a:p>
          <a:p>
            <a:pPr marL="0" indent="0">
              <a:buNone/>
            </a:pPr>
            <a:r>
              <a:rPr lang="zh-TW" altLang="en-US" b="1" dirty="0">
                <a:solidFill>
                  <a:srgbClr val="FF0000"/>
                </a:solidFill>
                <a:latin typeface="Helvetica" pitchFamily="2" charset="0"/>
                <a:ea typeface="Adobe 繁黑體 Std B" panose="020B0700000000000000" pitchFamily="34" charset="-120"/>
                <a:cs typeface="Consolas" panose="020B0609020204030204" pitchFamily="49" charset="0"/>
              </a:rPr>
              <a:t>     </a:t>
            </a:r>
            <a:r>
              <a:rPr lang="en-US" altLang="zh-TW" b="1" dirty="0">
                <a:solidFill>
                  <a:srgbClr val="FF0000"/>
                </a:solidFill>
                <a:latin typeface="Helvetica" pitchFamily="2" charset="0"/>
                <a:ea typeface="Adobe 繁黑體 Std B" panose="020B0700000000000000" pitchFamily="34" charset="-120"/>
                <a:cs typeface="Consolas" panose="020B0609020204030204" pitchFamily="49" charset="0"/>
              </a:rPr>
              <a:t>std::cout </a:t>
            </a:r>
            <a:r>
              <a:rPr lang="en-US" altLang="zh-TW" dirty="0">
                <a:latin typeface="Helvetica" pitchFamily="2" charset="0"/>
                <a:ea typeface="Adobe 繁黑體 Std B" panose="020B0700000000000000" pitchFamily="34" charset="-120"/>
                <a:cs typeface="Consolas" panose="020B0609020204030204" pitchFamily="49" charset="0"/>
              </a:rPr>
              <a:t>&lt;&lt; </a:t>
            </a:r>
            <a:r>
              <a:rPr lang="en-US" altLang="zh-TW" dirty="0">
                <a:latin typeface="Helvetica" pitchFamily="2" charset="0"/>
                <a:ea typeface="Adobe 繁黑體 Std B" panose="020B0700000000000000" pitchFamily="34" charset="-120"/>
              </a:rPr>
              <a:t>" </a:t>
            </a:r>
            <a:r>
              <a:rPr lang="en-US" altLang="zh-TW" dirty="0">
                <a:latin typeface="Helvetica" pitchFamily="2" charset="0"/>
                <a:ea typeface="Adobe 繁黑體 Std B" panose="020B0700000000000000" pitchFamily="34" charset="-120"/>
                <a:cs typeface="Consolas" panose="020B0609020204030204" pitchFamily="49" charset="0"/>
              </a:rPr>
              <a:t>C++";</a:t>
            </a:r>
          </a:p>
          <a:p>
            <a:pPr marL="0" indent="0">
              <a:buNone/>
            </a:pPr>
            <a:r>
              <a:rPr lang="zh-TW" altLang="en-US" b="1" dirty="0">
                <a:solidFill>
                  <a:srgbClr val="FF0000"/>
                </a:solidFill>
                <a:latin typeface="Helvetica" pitchFamily="2" charset="0"/>
                <a:ea typeface="Adobe 繁黑體 Std B" panose="020B0700000000000000" pitchFamily="34" charset="-120"/>
                <a:cs typeface="Consolas" panose="020B0609020204030204" pitchFamily="49" charset="0"/>
              </a:rPr>
              <a:t>     </a:t>
            </a:r>
            <a:r>
              <a:rPr lang="en-US" altLang="zh-TW" b="1" dirty="0">
                <a:solidFill>
                  <a:srgbClr val="FF0000"/>
                </a:solidFill>
                <a:latin typeface="Helvetica" pitchFamily="2" charset="0"/>
                <a:ea typeface="Adobe 繁黑體 Std B" panose="020B0700000000000000" pitchFamily="34" charset="-120"/>
                <a:cs typeface="Consolas" panose="020B0609020204030204" pitchFamily="49" charset="0"/>
              </a:rPr>
              <a:t>std::cout </a:t>
            </a:r>
            <a:r>
              <a:rPr lang="en-US" altLang="zh-TW" dirty="0">
                <a:latin typeface="Helvetica" pitchFamily="2" charset="0"/>
                <a:ea typeface="Adobe 繁黑體 Std B" panose="020B0700000000000000" pitchFamily="34" charset="-120"/>
                <a:cs typeface="Consolas" panose="020B0609020204030204" pitchFamily="49" charset="0"/>
              </a:rPr>
              <a:t>&lt;&lt; </a:t>
            </a:r>
            <a:r>
              <a:rPr lang="en-US" altLang="zh-TW" dirty="0">
                <a:latin typeface="Helvetica" pitchFamily="2" charset="0"/>
                <a:ea typeface="Adobe 繁黑體 Std B" panose="020B0700000000000000" pitchFamily="34" charset="-120"/>
              </a:rPr>
              <a:t>" </a:t>
            </a:r>
            <a:r>
              <a:rPr lang="en-US" altLang="zh-TW" dirty="0">
                <a:latin typeface="Helvetica" pitchFamily="2" charset="0"/>
                <a:ea typeface="Adobe 繁黑體 Std B" panose="020B0700000000000000" pitchFamily="34" charset="-120"/>
                <a:cs typeface="Consolas" panose="020B0609020204030204" pitchFamily="49" charset="0"/>
              </a:rPr>
              <a:t>C++";</a:t>
            </a:r>
          </a:p>
          <a:p>
            <a:pPr marL="0" indent="0">
              <a:buNone/>
            </a:pPr>
            <a:r>
              <a:rPr lang="en-US" altLang="zh-TW" dirty="0">
                <a:latin typeface="Helvetica" pitchFamily="2" charset="0"/>
                <a:ea typeface="Adobe 繁黑體 Std B" panose="020B0700000000000000" pitchFamily="34" charset="-120"/>
                <a:cs typeface="Consolas" panose="020B0609020204030204" pitchFamily="49" charset="0"/>
              </a:rPr>
              <a:t> }</a:t>
            </a:r>
          </a:p>
        </p:txBody>
      </p:sp>
      <p:sp>
        <p:nvSpPr>
          <p:cNvPr id="11" name="文字版面配置區 10"/>
          <p:cNvSpPr>
            <a:spLocks noGrp="1"/>
          </p:cNvSpPr>
          <p:nvPr>
            <p:ph type="body" sz="quarter" idx="14"/>
          </p:nvPr>
        </p:nvSpPr>
        <p:spPr>
          <a:xfrm>
            <a:off x="6836906" y="2188791"/>
            <a:ext cx="3995468" cy="3003366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dirty="0">
                <a:latin typeface="Helvetica" pitchFamily="2" charset="0"/>
                <a:ea typeface="Adobe 繁黑體 Std B" panose="020B0700000000000000" pitchFamily="34" charset="-120"/>
              </a:rPr>
              <a:t> #include &lt;iostream&gt;</a:t>
            </a:r>
          </a:p>
          <a:p>
            <a:pPr marL="0" indent="0">
              <a:buNone/>
            </a:pPr>
            <a:r>
              <a:rPr lang="en-US" altLang="zh-TW" b="1" dirty="0">
                <a:solidFill>
                  <a:srgbClr val="FF0000"/>
                </a:solidFill>
                <a:latin typeface="Helvetica" pitchFamily="2" charset="0"/>
                <a:ea typeface="Adobe 繁黑體 Std B" panose="020B0700000000000000" pitchFamily="34" charset="-120"/>
              </a:rPr>
              <a:t> using namespace std;</a:t>
            </a:r>
            <a:endParaRPr lang="en-US" altLang="zh-TW" dirty="0">
              <a:latin typeface="Helvetica" pitchFamily="2" charset="0"/>
              <a:ea typeface="Adobe 繁黑體 Std B" panose="020B0700000000000000" pitchFamily="34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Helvetica" pitchFamily="2" charset="0"/>
                <a:ea typeface="Adobe 繁黑體 Std B" panose="020B0700000000000000" pitchFamily="34" charset="-120"/>
              </a:rPr>
              <a:t> int main()</a:t>
            </a:r>
          </a:p>
          <a:p>
            <a:pPr marL="0" indent="0">
              <a:buNone/>
            </a:pPr>
            <a:r>
              <a:rPr lang="en-US" altLang="zh-TW" dirty="0">
                <a:latin typeface="Helvetica" pitchFamily="2" charset="0"/>
                <a:ea typeface="Adobe 繁黑體 Std B" panose="020B0700000000000000" pitchFamily="34" charset="-120"/>
              </a:rPr>
              <a:t> {</a:t>
            </a:r>
          </a:p>
          <a:p>
            <a:pPr marL="0" indent="0">
              <a:buNone/>
            </a:pPr>
            <a:r>
              <a:rPr lang="zh-TW" altLang="en-US" dirty="0">
                <a:latin typeface="Helvetica" pitchFamily="2" charset="0"/>
                <a:ea typeface="Adobe 繁黑體 Std B" panose="020B0700000000000000" pitchFamily="34" charset="-120"/>
              </a:rPr>
              <a:t>       </a:t>
            </a:r>
            <a:r>
              <a:rPr lang="en-US" altLang="zh-TW" dirty="0">
                <a:latin typeface="Helvetica" pitchFamily="2" charset="0"/>
                <a:ea typeface="Adobe 繁黑體 Std B" panose="020B0700000000000000" pitchFamily="34" charset="-120"/>
              </a:rPr>
              <a:t>cout &lt;&lt; "</a:t>
            </a:r>
            <a:r>
              <a:rPr lang="en-US" altLang="zh-TW" dirty="0">
                <a:latin typeface="Helvetica" pitchFamily="2" charset="0"/>
                <a:ea typeface="Adobe 繁黑體 Std B" panose="020B0700000000000000" pitchFamily="34" charset="-120"/>
                <a:cs typeface="Consolas" panose="020B0609020204030204" pitchFamily="49" charset="0"/>
              </a:rPr>
              <a:t>C++</a:t>
            </a:r>
            <a:r>
              <a:rPr lang="en-US" altLang="zh-TW" dirty="0">
                <a:latin typeface="Helvetica" pitchFamily="2" charset="0"/>
                <a:ea typeface="Adobe 繁黑體 Std B" panose="020B0700000000000000" pitchFamily="34" charset="-120"/>
              </a:rPr>
              <a:t> ";</a:t>
            </a:r>
          </a:p>
          <a:p>
            <a:pPr marL="0" indent="0">
              <a:buNone/>
            </a:pPr>
            <a:r>
              <a:rPr lang="zh-TW" altLang="en-US" dirty="0">
                <a:latin typeface="Helvetica" pitchFamily="2" charset="0"/>
                <a:ea typeface="Adobe 繁黑體 Std B" panose="020B0700000000000000" pitchFamily="34" charset="-120"/>
              </a:rPr>
              <a:t>       </a:t>
            </a:r>
            <a:r>
              <a:rPr lang="en-US" altLang="zh-TW" dirty="0">
                <a:latin typeface="Helvetica" pitchFamily="2" charset="0"/>
                <a:ea typeface="Adobe 繁黑體 Std B" panose="020B0700000000000000" pitchFamily="34" charset="-120"/>
              </a:rPr>
              <a:t>cout &lt;&lt; "</a:t>
            </a:r>
            <a:r>
              <a:rPr lang="en-US" altLang="zh-TW" dirty="0">
                <a:latin typeface="Helvetica" pitchFamily="2" charset="0"/>
                <a:ea typeface="Adobe 繁黑體 Std B" panose="020B0700000000000000" pitchFamily="34" charset="-120"/>
                <a:cs typeface="Consolas" panose="020B0609020204030204" pitchFamily="49" charset="0"/>
              </a:rPr>
              <a:t>C++</a:t>
            </a:r>
            <a:r>
              <a:rPr lang="en-US" altLang="zh-TW" dirty="0">
                <a:latin typeface="Helvetica" pitchFamily="2" charset="0"/>
                <a:ea typeface="Adobe 繁黑體 Std B" panose="020B0700000000000000" pitchFamily="34" charset="-120"/>
              </a:rPr>
              <a:t> ";</a:t>
            </a:r>
          </a:p>
          <a:p>
            <a:pPr marL="0" indent="0">
              <a:buNone/>
            </a:pPr>
            <a:r>
              <a:rPr lang="zh-TW" altLang="en-US" dirty="0">
                <a:latin typeface="Helvetica" pitchFamily="2" charset="0"/>
                <a:ea typeface="Adobe 繁黑體 Std B" panose="020B0700000000000000" pitchFamily="34" charset="-120"/>
              </a:rPr>
              <a:t>       </a:t>
            </a:r>
            <a:r>
              <a:rPr lang="en-US" altLang="zh-TW" dirty="0">
                <a:latin typeface="Helvetica" pitchFamily="2" charset="0"/>
                <a:ea typeface="Adobe 繁黑體 Std B" panose="020B0700000000000000" pitchFamily="34" charset="-120"/>
              </a:rPr>
              <a:t>cout &lt;&lt; "</a:t>
            </a:r>
            <a:r>
              <a:rPr lang="en-US" altLang="zh-TW" dirty="0">
                <a:latin typeface="Helvetica" pitchFamily="2" charset="0"/>
                <a:ea typeface="Adobe 繁黑體 Std B" panose="020B0700000000000000" pitchFamily="34" charset="-120"/>
                <a:cs typeface="Consolas" panose="020B0609020204030204" pitchFamily="49" charset="0"/>
              </a:rPr>
              <a:t>C++</a:t>
            </a:r>
            <a:r>
              <a:rPr lang="en-US" altLang="zh-TW" dirty="0">
                <a:latin typeface="Helvetica" pitchFamily="2" charset="0"/>
                <a:ea typeface="Adobe 繁黑體 Std B" panose="020B0700000000000000" pitchFamily="34" charset="-120"/>
              </a:rPr>
              <a:t> ";</a:t>
            </a:r>
          </a:p>
          <a:p>
            <a:pPr marL="0" indent="0">
              <a:buNone/>
            </a:pPr>
            <a:r>
              <a:rPr lang="en-US" altLang="zh-TW" dirty="0">
                <a:latin typeface="Helvetica" pitchFamily="2" charset="0"/>
                <a:ea typeface="Adobe 繁黑體 Std B" panose="020B0700000000000000" pitchFamily="34" charset="-120"/>
              </a:rPr>
              <a:t> }</a:t>
            </a:r>
          </a:p>
          <a:p>
            <a:pPr marL="0" indent="0">
              <a:buNone/>
            </a:pPr>
            <a:endParaRPr lang="en-US" altLang="zh-TW" dirty="0">
              <a:latin typeface="Helvetica" pitchFamily="2" charset="0"/>
              <a:ea typeface="Adobe 繁黑體 Std B" panose="020B0700000000000000" pitchFamily="34" charset="-120"/>
            </a:endParaRPr>
          </a:p>
          <a:p>
            <a:pPr marL="0" indent="0">
              <a:buNone/>
            </a:pPr>
            <a:endParaRPr lang="zh-TW" altLang="en-US" dirty="0">
              <a:latin typeface="Helvetica" pitchFamily="2" charset="0"/>
              <a:ea typeface="Adobe 繁黑體 Std B" panose="020B0700000000000000" pitchFamily="34" charset="-120"/>
            </a:endParaRPr>
          </a:p>
        </p:txBody>
      </p:sp>
      <p:sp>
        <p:nvSpPr>
          <p:cNvPr id="2" name="圓角矩形 1">
            <a:extLst>
              <a:ext uri="{FF2B5EF4-FFF2-40B4-BE49-F238E27FC236}">
                <a16:creationId xmlns:a16="http://schemas.microsoft.com/office/drawing/2014/main" id="{1DC71F2B-B634-4E47-9894-F8EF1C272E39}"/>
              </a:ext>
            </a:extLst>
          </p:cNvPr>
          <p:cNvSpPr/>
          <p:nvPr/>
        </p:nvSpPr>
        <p:spPr>
          <a:xfrm>
            <a:off x="981358" y="1838930"/>
            <a:ext cx="4588036" cy="4542601"/>
          </a:xfrm>
          <a:prstGeom prst="round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155B25C3-6731-294F-A480-6FE581676CAC}"/>
              </a:ext>
            </a:extLst>
          </p:cNvPr>
          <p:cNvSpPr/>
          <p:nvPr/>
        </p:nvSpPr>
        <p:spPr>
          <a:xfrm>
            <a:off x="1648349" y="1489069"/>
            <a:ext cx="3254054" cy="699723"/>
          </a:xfrm>
          <a:prstGeom prst="roundRect">
            <a:avLst/>
          </a:prstGeom>
          <a:solidFill>
            <a:schemeClr val="tx2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3200"/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79D66A8B-812A-704D-AA3F-22C46DFE987D}"/>
              </a:ext>
            </a:extLst>
          </p:cNvPr>
          <p:cNvSpPr/>
          <p:nvPr/>
        </p:nvSpPr>
        <p:spPr>
          <a:xfrm>
            <a:off x="6465574" y="1838930"/>
            <a:ext cx="4745067" cy="4542601"/>
          </a:xfrm>
          <a:prstGeom prst="roundRect">
            <a:avLst/>
          </a:prstGeom>
          <a:noFill/>
          <a:ln w="444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2458CB3B-4F2D-C548-B821-93FA8FEBC981}"/>
              </a:ext>
            </a:extLst>
          </p:cNvPr>
          <p:cNvSpPr/>
          <p:nvPr/>
        </p:nvSpPr>
        <p:spPr>
          <a:xfrm>
            <a:off x="7207613" y="1489068"/>
            <a:ext cx="3254054" cy="69972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32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6C19002-F7F1-6D4C-AC76-EB6D4438B2F3}"/>
              </a:ext>
            </a:extLst>
          </p:cNvPr>
          <p:cNvSpPr/>
          <p:nvPr/>
        </p:nvSpPr>
        <p:spPr>
          <a:xfrm>
            <a:off x="1713656" y="1554726"/>
            <a:ext cx="3057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不使用命名空間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AA66D3B-718F-E340-BD5C-BCA824573D90}"/>
              </a:ext>
            </a:extLst>
          </p:cNvPr>
          <p:cNvSpPr/>
          <p:nvPr/>
        </p:nvSpPr>
        <p:spPr>
          <a:xfrm>
            <a:off x="7511201" y="1398977"/>
            <a:ext cx="2646878" cy="7405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使用命名空間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DC1C0EF-3D81-BF47-B139-23E722620757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C75959B-35E5-B04B-B9D4-D1D0C0F02F7D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</p:spTree>
    <p:extLst>
      <p:ext uri="{BB962C8B-B14F-4D97-AF65-F5344CB8AC3E}">
        <p14:creationId xmlns:p14="http://schemas.microsoft.com/office/powerpoint/2010/main" val="297316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54808311-E07F-054A-8C90-E9AF00715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" y="-1"/>
            <a:ext cx="12192001" cy="685800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06B4CD5-1FC1-0948-A8B0-05E00D788709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AB873D4-5593-B042-8EAB-A5B45106F11D}"/>
              </a:ext>
            </a:extLst>
          </p:cNvPr>
          <p:cNvSpPr txBox="1"/>
          <p:nvPr/>
        </p:nvSpPr>
        <p:spPr>
          <a:xfrm>
            <a:off x="11622612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A4DBFAC9-33D2-C14F-9161-B3817D710065}"/>
              </a:ext>
            </a:extLst>
          </p:cNvPr>
          <p:cNvSpPr/>
          <p:nvPr/>
        </p:nvSpPr>
        <p:spPr>
          <a:xfrm>
            <a:off x="1962615" y="2914357"/>
            <a:ext cx="8149867" cy="1044525"/>
          </a:xfrm>
          <a:prstGeom prst="roundRect">
            <a:avLst/>
          </a:prstGeom>
          <a:solidFill>
            <a:schemeClr val="bg1">
              <a:alpha val="82000"/>
            </a:schemeClr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EDA5B88-5B1A-1440-B106-FB2694682719}"/>
              </a:ext>
            </a:extLst>
          </p:cNvPr>
          <p:cNvSpPr/>
          <p:nvPr/>
        </p:nvSpPr>
        <p:spPr>
          <a:xfrm>
            <a:off x="2079515" y="3113453"/>
            <a:ext cx="80329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有哪些方法可以讓我們跟電腦互動呢？</a:t>
            </a:r>
          </a:p>
        </p:txBody>
      </p:sp>
      <p:pic>
        <p:nvPicPr>
          <p:cNvPr id="8" name="Picture 2" descr="「打電腦」的圖片搜尋結果">
            <a:extLst>
              <a:ext uri="{FF2B5EF4-FFF2-40B4-BE49-F238E27FC236}">
                <a16:creationId xmlns:a16="http://schemas.microsoft.com/office/drawing/2014/main" id="{EE86F1EE-212D-A249-A570-CFFCF0605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9198" y1="94681" x2="9198" y2="94681"/>
                        <a14:foregroundMark x1="9198" y1="92908" x2="9198" y2="92908"/>
                        <a14:foregroundMark x1="9198" y1="92553" x2="8255" y2="92199"/>
                        <a14:foregroundMark x1="6604" y1="91135" x2="6604" y2="91135"/>
                        <a14:foregroundMark x1="5896" y1="90426" x2="5896" y2="90426"/>
                        <a14:foregroundMark x1="52123" y1="72340" x2="52123" y2="72340"/>
                        <a14:foregroundMark x1="60377" y1="80496" x2="60377" y2="80496"/>
                        <a14:foregroundMark x1="61792" y1="83688" x2="61792" y2="83688"/>
                        <a14:foregroundMark x1="59198" y1="83333" x2="59198" y2="83333"/>
                        <a14:foregroundMark x1="58491" y1="83333" x2="61085" y2="85106"/>
                        <a14:foregroundMark x1="85377" y1="89362" x2="85377" y2="89362"/>
                        <a14:foregroundMark x1="80660" y1="94681" x2="80660" y2="94681"/>
                        <a14:foregroundMark x1="48821" y1="90426" x2="48821" y2="90426"/>
                        <a14:foregroundMark x1="48821" y1="90426" x2="49764" y2="90426"/>
                        <a14:foregroundMark x1="53302" y1="90426" x2="53302" y2="90426"/>
                        <a14:foregroundMark x1="45283" y1="89007" x2="45283" y2="89007"/>
                        <a14:foregroundMark x1="43868" y1="88652" x2="43868" y2="88652"/>
                        <a14:foregroundMark x1="43632" y1="88652" x2="43632" y2="88652"/>
                        <a14:foregroundMark x1="64623" y1="84752" x2="69340" y2="84043"/>
                        <a14:foregroundMark x1="72642" y1="82270" x2="72642" y2="82270"/>
                        <a14:foregroundMark x1="75708" y1="88298" x2="77123" y2="88298"/>
                        <a14:foregroundMark x1="80189" y1="88652" x2="80189" y2="88652"/>
                        <a14:foregroundMark x1="81368" y1="89716" x2="82075" y2="89716"/>
                        <a14:foregroundMark x1="10613" y1="87234" x2="10613" y2="87234"/>
                        <a14:foregroundMark x1="9198" y1="87943" x2="9198" y2="87943"/>
                        <a14:foregroundMark x1="9670" y1="88298" x2="10849" y2="89007"/>
                        <a14:foregroundMark x1="11792" y1="89007" x2="12736" y2="89362"/>
                        <a14:foregroundMark x1="14623" y1="89362" x2="15330" y2="89362"/>
                        <a14:foregroundMark x1="19811" y1="89362" x2="19811" y2="89362"/>
                        <a14:backgroundMark x1="943" y1="94681" x2="943" y2="946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9141" y="5180061"/>
            <a:ext cx="2522858" cy="1677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85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不規則四邊形 7">
            <a:extLst>
              <a:ext uri="{FF2B5EF4-FFF2-40B4-BE49-F238E27FC236}">
                <a16:creationId xmlns:a16="http://schemas.microsoft.com/office/drawing/2014/main" id="{FE6977F4-37BB-3B49-AE5D-F4E65CF93AC1}"/>
              </a:ext>
            </a:extLst>
          </p:cNvPr>
          <p:cNvSpPr/>
          <p:nvPr/>
        </p:nvSpPr>
        <p:spPr>
          <a:xfrm>
            <a:off x="2583034" y="-196135"/>
            <a:ext cx="7025931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6F10B52-0440-8946-9C4D-0C7D3B955B49}"/>
              </a:ext>
            </a:extLst>
          </p:cNvPr>
          <p:cNvSpPr/>
          <p:nvPr/>
        </p:nvSpPr>
        <p:spPr>
          <a:xfrm>
            <a:off x="4772559" y="190499"/>
            <a:ext cx="2646878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標準輸入輸出</a:t>
            </a:r>
            <a:endParaRPr lang="zh-TW" altLang="zh-TW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68BCA6E5-7825-3D4E-8668-D2DBDCD13A63}"/>
              </a:ext>
            </a:extLst>
          </p:cNvPr>
          <p:cNvSpPr/>
          <p:nvPr/>
        </p:nvSpPr>
        <p:spPr>
          <a:xfrm>
            <a:off x="2857497" y="1654748"/>
            <a:ext cx="6477002" cy="427954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8A7E4B9-473A-6143-9DBA-8F7F5E6CEC9F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F561ED9-5C24-214A-AAD7-D16E4220B437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33DD09F-A01A-6545-8CD1-5FFD1E8C9AFF}"/>
              </a:ext>
            </a:extLst>
          </p:cNvPr>
          <p:cNvSpPr/>
          <p:nvPr/>
        </p:nvSpPr>
        <p:spPr>
          <a:xfrm>
            <a:off x="3423559" y="2709757"/>
            <a:ext cx="6096000" cy="233281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buSzPts val="3200"/>
            </a:pPr>
            <a:r>
              <a:rPr lang="zh-TW" altLang="en-US" sz="28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標準串流：預先連接好的通道</a:t>
            </a:r>
            <a:endParaRPr lang="en-US" altLang="zh-TW" sz="2800" b="1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  <a:buSzPts val="2800"/>
            </a:pPr>
            <a:r>
              <a:rPr lang="en-US" altLang="zh-TW" sz="24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zh-TW" altLang="en-US" sz="24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標準輸入</a:t>
            </a:r>
            <a:r>
              <a:rPr lang="en-US" altLang="zh-TW" sz="24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(stdin)</a:t>
            </a:r>
            <a:r>
              <a:rPr lang="zh-TW" altLang="en-US" sz="24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─鍵盤 </a:t>
            </a:r>
          </a:p>
          <a:p>
            <a:pPr>
              <a:lnSpc>
                <a:spcPct val="150000"/>
              </a:lnSpc>
              <a:buSzPts val="2800"/>
            </a:pPr>
            <a:r>
              <a:rPr lang="en-US" altLang="zh-TW" sz="24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zh-TW" altLang="en-US" sz="24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標準輸出</a:t>
            </a:r>
            <a:r>
              <a:rPr lang="en-US" altLang="zh-TW" sz="24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2400" b="1" dirty="0" err="1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stdout</a:t>
            </a:r>
            <a:r>
              <a:rPr lang="en-US" altLang="zh-TW" sz="24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─螢幕</a:t>
            </a:r>
          </a:p>
          <a:p>
            <a:pPr>
              <a:lnSpc>
                <a:spcPct val="150000"/>
              </a:lnSpc>
              <a:buSzPts val="2800"/>
            </a:pPr>
            <a:r>
              <a:rPr lang="en-US" altLang="zh-TW" sz="24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zh-TW" altLang="en-US" sz="24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標準錯誤輸出 </a:t>
            </a:r>
            <a:r>
              <a:rPr lang="en-US" altLang="zh-TW" sz="24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(stderr)</a:t>
            </a:r>
            <a:r>
              <a:rPr lang="zh-TW" altLang="en-US" sz="24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─螢幕</a:t>
            </a:r>
            <a:endParaRPr lang="en-US" altLang="zh-TW" sz="2400" b="1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8663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54808311-E07F-054A-8C90-E9AF00715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" y="-1"/>
            <a:ext cx="12192001" cy="685800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06B4CD5-1FC1-0948-A8B0-05E00D788709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AB873D4-5593-B042-8EAB-A5B45106F11D}"/>
              </a:ext>
            </a:extLst>
          </p:cNvPr>
          <p:cNvSpPr txBox="1"/>
          <p:nvPr/>
        </p:nvSpPr>
        <p:spPr>
          <a:xfrm>
            <a:off x="11622612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A4DBFAC9-33D2-C14F-9161-B3817D710065}"/>
              </a:ext>
            </a:extLst>
          </p:cNvPr>
          <p:cNvSpPr/>
          <p:nvPr/>
        </p:nvSpPr>
        <p:spPr>
          <a:xfrm>
            <a:off x="3479180" y="2914357"/>
            <a:ext cx="5140713" cy="1044525"/>
          </a:xfrm>
          <a:prstGeom prst="roundRect">
            <a:avLst/>
          </a:prstGeom>
          <a:solidFill>
            <a:schemeClr val="bg1">
              <a:alpha val="82000"/>
            </a:schemeClr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EDA5B88-5B1A-1440-B106-FB2694682719}"/>
              </a:ext>
            </a:extLst>
          </p:cNvPr>
          <p:cNvSpPr/>
          <p:nvPr/>
        </p:nvSpPr>
        <p:spPr>
          <a:xfrm>
            <a:off x="3695342" y="3113453"/>
            <a:ext cx="48013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怎麼輸出字到螢幕上？</a:t>
            </a:r>
          </a:p>
        </p:txBody>
      </p:sp>
    </p:spTree>
    <p:extLst>
      <p:ext uri="{BB962C8B-B14F-4D97-AF65-F5344CB8AC3E}">
        <p14:creationId xmlns:p14="http://schemas.microsoft.com/office/powerpoint/2010/main" val="69763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E89EA6EA-BBAB-FD4A-9F70-69C4E280D1E6}"/>
              </a:ext>
            </a:extLst>
          </p:cNvPr>
          <p:cNvSpPr/>
          <p:nvPr/>
        </p:nvSpPr>
        <p:spPr>
          <a:xfrm>
            <a:off x="-2" y="0"/>
            <a:ext cx="5283201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F85B9F9-CDCD-2B45-9A49-C0B21A3E8A21}"/>
              </a:ext>
            </a:extLst>
          </p:cNvPr>
          <p:cNvSpPr/>
          <p:nvPr/>
        </p:nvSpPr>
        <p:spPr>
          <a:xfrm>
            <a:off x="710288" y="335003"/>
            <a:ext cx="38626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zh-TW" sz="36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整合開發環境</a:t>
            </a:r>
            <a:r>
              <a:rPr lang="zh-TW" altLang="en-US" sz="36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IDE</a:t>
            </a:r>
            <a:endParaRPr lang="zh-TW" altLang="en-US" sz="36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C125603F-CE44-744C-9EA9-17C8BC4A1568}"/>
              </a:ext>
            </a:extLst>
          </p:cNvPr>
          <p:cNvSpPr/>
          <p:nvPr/>
        </p:nvSpPr>
        <p:spPr>
          <a:xfrm>
            <a:off x="639395" y="2117996"/>
            <a:ext cx="3729632" cy="677720"/>
          </a:xfrm>
          <a:prstGeom prst="roundRect">
            <a:avLst/>
          </a:prstGeom>
          <a:solidFill>
            <a:schemeClr val="tx2">
              <a:alpha val="25000"/>
            </a:schemeClr>
          </a:solidFill>
          <a:ln w="539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0F24C1A-4395-A24D-9AEC-D1A434DF6C47}"/>
              </a:ext>
            </a:extLst>
          </p:cNvPr>
          <p:cNvSpPr/>
          <p:nvPr/>
        </p:nvSpPr>
        <p:spPr>
          <a:xfrm>
            <a:off x="790227" y="2226024"/>
            <a:ext cx="3570208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buSzPts val="2300"/>
            </a:pPr>
            <a:r>
              <a:rPr lang="zh-TW" altLang="en-US" sz="2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將</a:t>
            </a:r>
            <a:r>
              <a:rPr lang="zh-TW" altLang="en-US" sz="2400" b="1" dirty="0">
                <a:solidFill>
                  <a:schemeClr val="accent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編輯器</a:t>
            </a:r>
            <a:r>
              <a:rPr lang="zh-TW" altLang="en-US" sz="2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和</a:t>
            </a:r>
            <a:r>
              <a:rPr lang="zh-TW" altLang="en-US" sz="2400" b="1" dirty="0">
                <a:solidFill>
                  <a:schemeClr val="accent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編譯器</a:t>
            </a:r>
            <a:r>
              <a:rPr lang="zh-TW" altLang="en-US" sz="2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包起來</a:t>
            </a:r>
            <a:endParaRPr lang="en-US" altLang="zh-TW" sz="24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C7AB648-2B05-E047-A862-416EB0947920}"/>
              </a:ext>
            </a:extLst>
          </p:cNvPr>
          <p:cNvSpPr/>
          <p:nvPr/>
        </p:nvSpPr>
        <p:spPr>
          <a:xfrm>
            <a:off x="1562191" y="3063811"/>
            <a:ext cx="1884040" cy="2118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SzPts val="2300"/>
              <a:buFont typeface="Wingdings" pitchFamily="2" charset="2"/>
              <a:buChar char="ü"/>
            </a:pPr>
            <a:r>
              <a:rPr lang="en-US" altLang="zh-TW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Studio</a:t>
            </a:r>
          </a:p>
          <a:p>
            <a:pPr marL="285750" indent="-285750">
              <a:lnSpc>
                <a:spcPct val="150000"/>
              </a:lnSpc>
              <a:buSzPts val="2300"/>
              <a:buFont typeface="Wingdings" pitchFamily="2" charset="2"/>
              <a:buChar char="ü"/>
            </a:pPr>
            <a:r>
              <a:rPr lang="en-US" altLang="zh-TW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Eclipse</a:t>
            </a:r>
          </a:p>
          <a:p>
            <a:pPr marL="285750" indent="-285750">
              <a:lnSpc>
                <a:spcPct val="150000"/>
              </a:lnSpc>
              <a:buSzPts val="2300"/>
              <a:buFont typeface="Wingdings" pitchFamily="2" charset="2"/>
              <a:buChar char="ü"/>
            </a:pPr>
            <a:r>
              <a:rPr lang="en-US" altLang="zh-TW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Dev C++</a:t>
            </a:r>
          </a:p>
          <a:p>
            <a:pPr marL="285750" indent="-285750">
              <a:lnSpc>
                <a:spcPct val="150000"/>
              </a:lnSpc>
              <a:buSzPts val="2300"/>
              <a:buFont typeface="Wingdings" pitchFamily="2" charset="2"/>
              <a:buChar char="ü"/>
            </a:pPr>
            <a:r>
              <a:rPr lang="en-US" altLang="zh-TW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Code::Blocks</a:t>
            </a:r>
          </a:p>
          <a:p>
            <a:pPr marL="285750" indent="-285750">
              <a:lnSpc>
                <a:spcPct val="150000"/>
              </a:lnSpc>
              <a:buSzPts val="2300"/>
              <a:buFont typeface="Wingdings" pitchFamily="2" charset="2"/>
              <a:buChar char="ü"/>
            </a:pPr>
            <a:endParaRPr lang="en-US" altLang="zh-TW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3" name="Picture 4" descr="「visual studio」的圖片搜尋結果">
            <a:extLst>
              <a:ext uri="{FF2B5EF4-FFF2-40B4-BE49-F238E27FC236}">
                <a16:creationId xmlns:a16="http://schemas.microsoft.com/office/drawing/2014/main" id="{D2F8ADD1-5642-244B-8F28-9213D3C62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979" y="1085769"/>
            <a:ext cx="2956225" cy="154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「eclipse」的圖片搜尋結果">
            <a:extLst>
              <a:ext uri="{FF2B5EF4-FFF2-40B4-BE49-F238E27FC236}">
                <a16:creationId xmlns:a16="http://schemas.microsoft.com/office/drawing/2014/main" id="{D49E3EB1-A7AE-7D46-9022-78FDEE0BF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000" b="64000" l="0" r="100000">
                        <a14:foregroundMark x1="13250" y1="56750" x2="13250" y2="56750"/>
                        <a14:foregroundMark x1="15000" y1="53000" x2="15000" y2="53000"/>
                        <a14:foregroundMark x1="16000" y1="43500" x2="16000" y2="43500"/>
                        <a14:foregroundMark x1="18250" y1="48250" x2="18250" y2="48250"/>
                        <a14:foregroundMark x1="18750" y1="50500" x2="18750" y2="50500"/>
                        <a14:foregroundMark x1="33250" y1="49000" x2="33250" y2="49000"/>
                        <a14:foregroundMark x1="43250" y1="49000" x2="43250" y2="49000"/>
                        <a14:foregroundMark x1="55250" y1="46750" x2="55250" y2="46750"/>
                        <a14:foregroundMark x1="59500" y1="46500" x2="59500" y2="46500"/>
                        <a14:foregroundMark x1="60250" y1="39500" x2="60250" y2="39500"/>
                        <a14:foregroundMark x1="64000" y1="46000" x2="64000" y2="46000"/>
                        <a14:foregroundMark x1="76500" y1="45000" x2="76500" y2="45000"/>
                        <a14:foregroundMark x1="87500" y1="47000" x2="87500" y2="4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214" b="36717"/>
          <a:stretch/>
        </p:blipFill>
        <p:spPr bwMode="auto">
          <a:xfrm>
            <a:off x="8810758" y="1498627"/>
            <a:ext cx="2821941" cy="79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「DEV C++」的圖片搜尋結果">
            <a:extLst>
              <a:ext uri="{FF2B5EF4-FFF2-40B4-BE49-F238E27FC236}">
                <a16:creationId xmlns:a16="http://schemas.microsoft.com/office/drawing/2014/main" id="{2BAF5CA8-C786-004C-90C9-2FA8B3638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004" y="3601720"/>
            <a:ext cx="1335597" cy="1335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「codeblockS」的圖片搜尋結果">
            <a:extLst>
              <a:ext uri="{FF2B5EF4-FFF2-40B4-BE49-F238E27FC236}">
                <a16:creationId xmlns:a16="http://schemas.microsoft.com/office/drawing/2014/main" id="{2FD661FD-78F3-1D4E-BEA5-578842D04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284" y="3608772"/>
            <a:ext cx="3182888" cy="137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1CD37693-C294-644E-8082-20F278DE46AD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D35DD7D-3D89-4C47-B7BB-C734CBD50AA0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</p:spTree>
    <p:extLst>
      <p:ext uri="{BB962C8B-B14F-4D97-AF65-F5344CB8AC3E}">
        <p14:creationId xmlns:p14="http://schemas.microsoft.com/office/powerpoint/2010/main" val="26997876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不規則四邊形 10">
            <a:extLst>
              <a:ext uri="{FF2B5EF4-FFF2-40B4-BE49-F238E27FC236}">
                <a16:creationId xmlns:a16="http://schemas.microsoft.com/office/drawing/2014/main" id="{4C6A7A3C-BD77-AD43-AE17-9AF2318B1938}"/>
              </a:ext>
            </a:extLst>
          </p:cNvPr>
          <p:cNvSpPr/>
          <p:nvPr/>
        </p:nvSpPr>
        <p:spPr>
          <a:xfrm>
            <a:off x="2583034" y="-196135"/>
            <a:ext cx="7025931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A6E5D79-10EB-434E-A2D7-3064AF92DF5F}"/>
              </a:ext>
            </a:extLst>
          </p:cNvPr>
          <p:cNvSpPr/>
          <p:nvPr/>
        </p:nvSpPr>
        <p:spPr>
          <a:xfrm>
            <a:off x="5182928" y="205862"/>
            <a:ext cx="1826141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標準輸出</a:t>
            </a:r>
          </a:p>
        </p:txBody>
      </p:sp>
      <p:sp>
        <p:nvSpPr>
          <p:cNvPr id="30" name="圓角矩形 29">
            <a:extLst>
              <a:ext uri="{FF2B5EF4-FFF2-40B4-BE49-F238E27FC236}">
                <a16:creationId xmlns:a16="http://schemas.microsoft.com/office/drawing/2014/main" id="{1E0D2BFD-C5E9-574C-833A-293FDE516D2A}"/>
              </a:ext>
            </a:extLst>
          </p:cNvPr>
          <p:cNvSpPr/>
          <p:nvPr/>
        </p:nvSpPr>
        <p:spPr>
          <a:xfrm>
            <a:off x="3105558" y="5953381"/>
            <a:ext cx="3801427" cy="45909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D6842967-16B0-3241-B6F2-091E10443172}"/>
              </a:ext>
            </a:extLst>
          </p:cNvPr>
          <p:cNvSpPr/>
          <p:nvPr/>
        </p:nvSpPr>
        <p:spPr>
          <a:xfrm>
            <a:off x="3105558" y="4893719"/>
            <a:ext cx="3801427" cy="45909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圓角矩形 27">
            <a:extLst>
              <a:ext uri="{FF2B5EF4-FFF2-40B4-BE49-F238E27FC236}">
                <a16:creationId xmlns:a16="http://schemas.microsoft.com/office/drawing/2014/main" id="{319FCD0C-D5BF-944C-8E52-588A6D1BCDDD}"/>
              </a:ext>
            </a:extLst>
          </p:cNvPr>
          <p:cNvSpPr/>
          <p:nvPr/>
        </p:nvSpPr>
        <p:spPr>
          <a:xfrm>
            <a:off x="3068106" y="3237384"/>
            <a:ext cx="2059066" cy="45909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CBA03C96-0AFA-D744-A65C-D2BB4E440FAF}"/>
              </a:ext>
            </a:extLst>
          </p:cNvPr>
          <p:cNvSpPr/>
          <p:nvPr/>
        </p:nvSpPr>
        <p:spPr>
          <a:xfrm>
            <a:off x="3105559" y="1565666"/>
            <a:ext cx="1580741" cy="45909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A849594-94BD-9440-A6DD-27D587F92C4B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96C1BE9-3753-0A4F-87DE-D86859DDABC3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1274262-861B-724D-87C4-3335F2F26D42}"/>
              </a:ext>
            </a:extLst>
          </p:cNvPr>
          <p:cNvSpPr/>
          <p:nvPr/>
        </p:nvSpPr>
        <p:spPr>
          <a:xfrm>
            <a:off x="3068106" y="1487002"/>
            <a:ext cx="7202565" cy="5010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ts val="3000"/>
            </a:pPr>
            <a:r>
              <a:rPr lang="en-US" altLang="zh-TW" sz="24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</a:t>
            </a:r>
            <a:r>
              <a:rPr lang="zh-TW" altLang="en-US" sz="24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語言風格</a:t>
            </a:r>
            <a:endParaRPr lang="en-US" altLang="zh-TW" sz="2400" b="1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SzPts val="2600"/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輸出語法</a:t>
            </a:r>
            <a:r>
              <a:rPr lang="en-US" altLang="zh-TW" sz="2400" dirty="0" err="1">
                <a:solidFill>
                  <a:srgbClr val="7030A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printf</a:t>
            </a:r>
            <a:r>
              <a:rPr lang="zh-TW" altLang="en-US" sz="24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包含在</a:t>
            </a:r>
            <a:r>
              <a:rPr lang="en-US" altLang="zh-TW" sz="2400" dirty="0" err="1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stdio.h</a:t>
            </a:r>
            <a:r>
              <a:rPr lang="zh-TW" altLang="en-US" sz="24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函式庫中</a:t>
            </a:r>
            <a:endParaRPr lang="en-US" altLang="zh-TW" sz="2400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SzPts val="2600"/>
              <a:buFont typeface="Arial" panose="020B0604020202020204" pitchFamily="34" charset="0"/>
              <a:buChar char="•"/>
            </a:pPr>
            <a:r>
              <a:rPr lang="en-US" altLang="zh-TW" sz="2400" dirty="0" err="1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printf</a:t>
            </a:r>
            <a:r>
              <a:rPr lang="en-US" altLang="zh-TW" sz="24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("Hello")</a:t>
            </a:r>
          </a:p>
          <a:p>
            <a:pPr>
              <a:lnSpc>
                <a:spcPct val="150000"/>
              </a:lnSpc>
              <a:buSzPts val="3000"/>
            </a:pPr>
            <a:r>
              <a:rPr lang="en-US" altLang="zh-TW" sz="24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C++</a:t>
            </a:r>
            <a:r>
              <a:rPr lang="zh-TW" altLang="en-US" sz="24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語言風格</a:t>
            </a:r>
            <a:endParaRPr lang="en-US" altLang="zh-TW" sz="2400" b="1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SzPts val="2600"/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輸出語法</a:t>
            </a:r>
            <a:r>
              <a:rPr lang="en-US" altLang="zh-TW" sz="2400" b="1" dirty="0" err="1">
                <a:solidFill>
                  <a:srgbClr val="7030A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cout</a:t>
            </a:r>
            <a:r>
              <a:rPr lang="zh-TW" altLang="en-US" sz="24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包含在</a:t>
            </a:r>
            <a:r>
              <a:rPr lang="en-US" altLang="zh-TW" sz="24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iostream</a:t>
            </a:r>
            <a:r>
              <a:rPr lang="zh-TW" altLang="en-US" sz="24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函式庫中</a:t>
            </a:r>
            <a:endParaRPr lang="en-US" altLang="zh-TW" sz="2400" b="1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SzPts val="2600"/>
              <a:buFont typeface="Arial" panose="020B0604020202020204" pitchFamily="34" charset="0"/>
              <a:buChar char="•"/>
            </a:pPr>
            <a:r>
              <a:rPr lang="en-US" altLang="zh-TW" sz="2400" b="1" dirty="0" err="1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cout</a:t>
            </a:r>
            <a:r>
              <a:rPr lang="en-US" altLang="zh-TW" sz="24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&lt;&lt; "Hello ";</a:t>
            </a:r>
          </a:p>
          <a:p>
            <a:pPr>
              <a:lnSpc>
                <a:spcPct val="150000"/>
              </a:lnSpc>
              <a:buSzPts val="3000"/>
            </a:pPr>
            <a:r>
              <a:rPr lang="zh-TW" altLang="en-US" sz="24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記得把字串用雙引號包起來</a:t>
            </a:r>
            <a:endParaRPr lang="en-US" altLang="zh-TW" sz="2400" b="1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SzPts val="2600"/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Ex: "</a:t>
            </a:r>
            <a:r>
              <a:rPr lang="zh-TW" altLang="en-US" sz="24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要印出的字串</a:t>
            </a:r>
            <a:r>
              <a:rPr lang="en-US" altLang="zh-TW" sz="24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“</a:t>
            </a:r>
          </a:p>
          <a:p>
            <a:pPr>
              <a:lnSpc>
                <a:spcPct val="150000"/>
              </a:lnSpc>
              <a:buSzPts val="3000"/>
            </a:pPr>
            <a:r>
              <a:rPr lang="zh-TW" altLang="en-US" sz="24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每結束一行程式碼要加分號</a:t>
            </a:r>
            <a:r>
              <a:rPr lang="en-US" altLang="zh-TW" sz="24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endParaRPr lang="zh-TW" altLang="en-US" sz="2400" b="1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5848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>
            <a:extLst>
              <a:ext uri="{FF2B5EF4-FFF2-40B4-BE49-F238E27FC236}">
                <a16:creationId xmlns:a16="http://schemas.microsoft.com/office/drawing/2014/main" id="{88191E7F-A2E5-6846-B34B-3E9681B7E059}"/>
              </a:ext>
            </a:extLst>
          </p:cNvPr>
          <p:cNvSpPr txBox="1">
            <a:spLocks noChangeArrowheads="1"/>
          </p:cNvSpPr>
          <p:nvPr/>
        </p:nvSpPr>
        <p:spPr>
          <a:xfrm>
            <a:off x="1501314" y="2464215"/>
            <a:ext cx="3548124" cy="3003364"/>
          </a:xfrm>
          <a:prstGeom prst="rect">
            <a:avLst/>
          </a:prstGeom>
          <a:solidFill>
            <a:schemeClr val="lt1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TW" dirty="0">
                <a:latin typeface="Helvetica" pitchFamily="2" charset="0"/>
                <a:ea typeface="Adobe 繁黑體 Std B" pitchFamily="34" charset="-120"/>
              </a:rPr>
              <a:t> #include </a:t>
            </a:r>
            <a:r>
              <a:rPr lang="en-US" altLang="zh-TW" b="1" dirty="0">
                <a:solidFill>
                  <a:srgbClr val="FF0000"/>
                </a:solidFill>
                <a:latin typeface="Helvetica" pitchFamily="2" charset="0"/>
                <a:ea typeface="Adobe 繁黑體 Std B" pitchFamily="34" charset="-120"/>
              </a:rPr>
              <a:t>&lt;</a:t>
            </a:r>
            <a:r>
              <a:rPr lang="en-US" altLang="zh-TW" b="1" dirty="0" err="1">
                <a:solidFill>
                  <a:srgbClr val="FF0000"/>
                </a:solidFill>
                <a:latin typeface="Helvetica" pitchFamily="2" charset="0"/>
                <a:ea typeface="Adobe 繁黑體 Std B" pitchFamily="34" charset="-120"/>
              </a:rPr>
              <a:t>stdio.h</a:t>
            </a:r>
            <a:r>
              <a:rPr lang="en-US" altLang="zh-TW" b="1" dirty="0">
                <a:solidFill>
                  <a:srgbClr val="FF0000"/>
                </a:solidFill>
                <a:latin typeface="Helvetica" pitchFamily="2" charset="0"/>
                <a:ea typeface="Adobe 繁黑體 Std B" pitchFamily="34" charset="-120"/>
              </a:rPr>
              <a:t>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dirty="0">
                <a:latin typeface="Helvetica" pitchFamily="2" charset="0"/>
                <a:ea typeface="Adobe 繁黑體 Std B" pitchFamily="34" charset="-120"/>
              </a:rPr>
              <a:t> </a:t>
            </a:r>
            <a:endParaRPr lang="en-US" altLang="zh-TW" dirty="0" smtClean="0">
              <a:latin typeface="Helvetica" pitchFamily="2" charset="0"/>
              <a:ea typeface="Adobe 繁黑體 Std B" pitchFamily="34" charset="-12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dirty="0" smtClean="0">
                <a:latin typeface="Helvetica" pitchFamily="2" charset="0"/>
                <a:ea typeface="Adobe 繁黑體 Std B" pitchFamily="34" charset="-120"/>
              </a:rPr>
              <a:t>int </a:t>
            </a:r>
            <a:r>
              <a:rPr lang="en-US" altLang="zh-TW" dirty="0">
                <a:latin typeface="Helvetica" pitchFamily="2" charset="0"/>
                <a:ea typeface="Adobe 繁黑體 Std B" pitchFamily="34" charset="-120"/>
              </a:rPr>
              <a:t>main()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dirty="0">
                <a:latin typeface="Helvetica" pitchFamily="2" charset="0"/>
                <a:ea typeface="Adobe 繁黑體 Std B" pitchFamily="34" charset="-120"/>
              </a:rPr>
              <a:t>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dirty="0">
                <a:latin typeface="Helvetica" pitchFamily="2" charset="0"/>
                <a:ea typeface="Adobe 繁黑體 Std B" pitchFamily="34" charset="-120"/>
              </a:rPr>
              <a:t>     </a:t>
            </a:r>
            <a:r>
              <a:rPr lang="en-US" altLang="zh-TW" b="1" dirty="0" err="1">
                <a:solidFill>
                  <a:srgbClr val="FF0000"/>
                </a:solidFill>
                <a:latin typeface="Helvetica" pitchFamily="2" charset="0"/>
                <a:ea typeface="Adobe 繁黑體 Std B" pitchFamily="34" charset="-120"/>
              </a:rPr>
              <a:t>printf</a:t>
            </a:r>
            <a:r>
              <a:rPr lang="en-US" altLang="zh-TW" dirty="0">
                <a:latin typeface="Helvetica" pitchFamily="2" charset="0"/>
                <a:ea typeface="Adobe 繁黑體 Std B" pitchFamily="34" charset="-120"/>
              </a:rPr>
              <a:t>("C++");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dirty="0">
                <a:latin typeface="Helvetica" pitchFamily="2" charset="0"/>
                <a:ea typeface="Adobe 繁黑體 Std B" pitchFamily="34" charset="-120"/>
              </a:rPr>
              <a:t> }</a:t>
            </a:r>
          </a:p>
        </p:txBody>
      </p:sp>
      <p:sp>
        <p:nvSpPr>
          <p:cNvPr id="17" name="文字版面配置區 10">
            <a:extLst>
              <a:ext uri="{FF2B5EF4-FFF2-40B4-BE49-F238E27FC236}">
                <a16:creationId xmlns:a16="http://schemas.microsoft.com/office/drawing/2014/main" id="{7642BF66-86C6-664F-8AA2-B411AFBC3293}"/>
              </a:ext>
            </a:extLst>
          </p:cNvPr>
          <p:cNvSpPr txBox="1">
            <a:spLocks/>
          </p:cNvSpPr>
          <p:nvPr/>
        </p:nvSpPr>
        <p:spPr>
          <a:xfrm>
            <a:off x="6963258" y="2464213"/>
            <a:ext cx="3749698" cy="3003366"/>
          </a:xfrm>
          <a:prstGeom prst="rect">
            <a:avLst/>
          </a:prstGeom>
          <a:solidFill>
            <a:schemeClr val="lt1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TW" dirty="0">
                <a:latin typeface="Helvetica" pitchFamily="2" charset="0"/>
                <a:ea typeface="Adobe 繁黑體 Std B" panose="020B0700000000000000" pitchFamily="34" charset="-120"/>
              </a:rPr>
              <a:t> </a:t>
            </a:r>
            <a:r>
              <a:rPr lang="en-US" altLang="zh-TW" dirty="0">
                <a:latin typeface="Helvetica" pitchFamily="2" charset="0"/>
              </a:rPr>
              <a:t>#include </a:t>
            </a:r>
            <a:r>
              <a:rPr lang="en-US" altLang="zh-TW" b="1" dirty="0">
                <a:solidFill>
                  <a:srgbClr val="FF0000"/>
                </a:solidFill>
                <a:latin typeface="Helvetica" pitchFamily="2" charset="0"/>
              </a:rPr>
              <a:t>&lt;iostream&gt;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dirty="0">
                <a:latin typeface="Helvetica" pitchFamily="2" charset="0"/>
              </a:rPr>
              <a:t> </a:t>
            </a:r>
            <a:r>
              <a:rPr lang="en-US" altLang="zh-TW" dirty="0">
                <a:latin typeface="Helvetica" pitchFamily="2" charset="0"/>
              </a:rPr>
              <a:t>using namespace std;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dirty="0">
                <a:latin typeface="Helvetica" pitchFamily="2" charset="0"/>
              </a:rPr>
              <a:t> </a:t>
            </a:r>
            <a:r>
              <a:rPr lang="en-US" altLang="zh-TW" dirty="0">
                <a:latin typeface="Helvetica" pitchFamily="2" charset="0"/>
              </a:rPr>
              <a:t>int main()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dirty="0">
                <a:latin typeface="Helvetica" pitchFamily="2" charset="0"/>
              </a:rPr>
              <a:t>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dirty="0">
                <a:latin typeface="Helvetica" pitchFamily="2" charset="0"/>
              </a:rPr>
              <a:t>     </a:t>
            </a:r>
            <a:r>
              <a:rPr lang="en-US" altLang="zh-TW" b="1" dirty="0" err="1">
                <a:solidFill>
                  <a:srgbClr val="FF0000"/>
                </a:solidFill>
                <a:latin typeface="Helvetica" pitchFamily="2" charset="0"/>
              </a:rPr>
              <a:t>cout</a:t>
            </a:r>
            <a:r>
              <a:rPr lang="en-US" altLang="zh-TW" dirty="0">
                <a:latin typeface="Helvetica" pitchFamily="2" charset="0"/>
              </a:rPr>
              <a:t> &lt;&lt; </a:t>
            </a:r>
            <a:r>
              <a:rPr lang="en-US" altLang="zh-TW" dirty="0">
                <a:latin typeface="Helvetica" pitchFamily="2" charset="0"/>
                <a:ea typeface="Adobe 繁黑體 Std B" pitchFamily="34" charset="-120"/>
              </a:rPr>
              <a:t>"</a:t>
            </a:r>
            <a:r>
              <a:rPr lang="en-US" altLang="zh-TW" dirty="0">
                <a:latin typeface="Helvetica" pitchFamily="2" charset="0"/>
              </a:rPr>
              <a:t>C++</a:t>
            </a:r>
            <a:r>
              <a:rPr lang="en-US" altLang="zh-TW" dirty="0">
                <a:latin typeface="Helvetica" pitchFamily="2" charset="0"/>
                <a:ea typeface="Adobe 繁黑體 Std B" pitchFamily="34" charset="-120"/>
              </a:rPr>
              <a:t>";</a:t>
            </a:r>
            <a:endParaRPr lang="en-US" altLang="zh-TW" dirty="0">
              <a:latin typeface="Helvetica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dirty="0">
                <a:latin typeface="Helvetica" pitchFamily="2" charset="0"/>
              </a:rPr>
              <a:t> }</a:t>
            </a:r>
            <a:endParaRPr lang="en-US" altLang="zh-TW" dirty="0">
              <a:latin typeface="Helvetica" pitchFamily="2" charset="0"/>
              <a:ea typeface="Adobe 繁黑體 Std B" panose="020B0700000000000000" pitchFamily="34" charset="-12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zh-TW" altLang="en-US" dirty="0">
              <a:latin typeface="Helvetica" pitchFamily="2" charset="0"/>
              <a:ea typeface="Adobe 繁黑體 Std B" panose="020B0700000000000000" pitchFamily="34" charset="-120"/>
            </a:endParaRPr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2CE5ECF0-1166-7544-A809-531AB8F0CC2E}"/>
              </a:ext>
            </a:extLst>
          </p:cNvPr>
          <p:cNvSpPr/>
          <p:nvPr/>
        </p:nvSpPr>
        <p:spPr>
          <a:xfrm>
            <a:off x="981358" y="2114355"/>
            <a:ext cx="4588036" cy="3741946"/>
          </a:xfrm>
          <a:prstGeom prst="round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757ADBB5-4E7A-D043-A39D-856047AA3A82}"/>
              </a:ext>
            </a:extLst>
          </p:cNvPr>
          <p:cNvSpPr/>
          <p:nvPr/>
        </p:nvSpPr>
        <p:spPr>
          <a:xfrm>
            <a:off x="1870988" y="1764493"/>
            <a:ext cx="2808776" cy="699723"/>
          </a:xfrm>
          <a:prstGeom prst="roundRect">
            <a:avLst/>
          </a:prstGeom>
          <a:solidFill>
            <a:schemeClr val="tx2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9C00190F-7597-2A49-A6C4-0326744436DD}"/>
              </a:ext>
            </a:extLst>
          </p:cNvPr>
          <p:cNvSpPr/>
          <p:nvPr/>
        </p:nvSpPr>
        <p:spPr>
          <a:xfrm>
            <a:off x="6465574" y="2114355"/>
            <a:ext cx="4745067" cy="3741946"/>
          </a:xfrm>
          <a:prstGeom prst="roundRect">
            <a:avLst/>
          </a:prstGeom>
          <a:noFill/>
          <a:ln w="444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3375212C-3DDC-7241-A3BB-A105F53A4245}"/>
              </a:ext>
            </a:extLst>
          </p:cNvPr>
          <p:cNvSpPr/>
          <p:nvPr/>
        </p:nvSpPr>
        <p:spPr>
          <a:xfrm>
            <a:off x="7263075" y="1764492"/>
            <a:ext cx="2808776" cy="69972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294C98C-F817-724C-96AF-3F65E1E41A86}"/>
              </a:ext>
            </a:extLst>
          </p:cNvPr>
          <p:cNvSpPr/>
          <p:nvPr/>
        </p:nvSpPr>
        <p:spPr>
          <a:xfrm>
            <a:off x="3045185" y="1830150"/>
            <a:ext cx="4603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</a:t>
            </a:r>
            <a:endParaRPr lang="zh-TW" altLang="en-US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25F310D-A4B5-514E-9D57-C7F90842CF76}"/>
              </a:ext>
            </a:extLst>
          </p:cNvPr>
          <p:cNvSpPr/>
          <p:nvPr/>
        </p:nvSpPr>
        <p:spPr>
          <a:xfrm>
            <a:off x="8301742" y="1674401"/>
            <a:ext cx="1072730" cy="7405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C++</a:t>
            </a:r>
            <a:endParaRPr lang="zh-TW" altLang="en-US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E374F802-6BE0-9E47-B492-0593B6949D97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C0EB107-343B-954B-9D5B-C963C060D08F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14" name="不規則四邊形 13">
            <a:extLst>
              <a:ext uri="{FF2B5EF4-FFF2-40B4-BE49-F238E27FC236}">
                <a16:creationId xmlns:a16="http://schemas.microsoft.com/office/drawing/2014/main" id="{60C4516E-90B9-C344-BD3D-A9C1C46F0A04}"/>
              </a:ext>
            </a:extLst>
          </p:cNvPr>
          <p:cNvSpPr/>
          <p:nvPr/>
        </p:nvSpPr>
        <p:spPr>
          <a:xfrm>
            <a:off x="2583034" y="-196135"/>
            <a:ext cx="7025931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98DE221-039F-B341-8810-E8699F127A4A}"/>
              </a:ext>
            </a:extLst>
          </p:cNvPr>
          <p:cNvSpPr/>
          <p:nvPr/>
        </p:nvSpPr>
        <p:spPr>
          <a:xfrm>
            <a:off x="5182928" y="205862"/>
            <a:ext cx="1826141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標準輸出</a:t>
            </a:r>
          </a:p>
        </p:txBody>
      </p:sp>
    </p:spTree>
    <p:extLst>
      <p:ext uri="{BB962C8B-B14F-4D97-AF65-F5344CB8AC3E}">
        <p14:creationId xmlns:p14="http://schemas.microsoft.com/office/powerpoint/2010/main" val="235144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54808311-E07F-054A-8C90-E9AF00715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" y="-1"/>
            <a:ext cx="12192001" cy="685800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06B4CD5-1FC1-0948-A8B0-05E00D788709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AB873D4-5593-B042-8EAB-A5B45106F11D}"/>
              </a:ext>
            </a:extLst>
          </p:cNvPr>
          <p:cNvSpPr txBox="1"/>
          <p:nvPr/>
        </p:nvSpPr>
        <p:spPr>
          <a:xfrm>
            <a:off x="11622612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A4DBFAC9-33D2-C14F-9161-B3817D710065}"/>
              </a:ext>
            </a:extLst>
          </p:cNvPr>
          <p:cNvSpPr/>
          <p:nvPr/>
        </p:nvSpPr>
        <p:spPr>
          <a:xfrm>
            <a:off x="3479180" y="2914357"/>
            <a:ext cx="5140713" cy="1576000"/>
          </a:xfrm>
          <a:prstGeom prst="roundRect">
            <a:avLst/>
          </a:prstGeom>
          <a:solidFill>
            <a:schemeClr val="bg1">
              <a:alpha val="82000"/>
            </a:schemeClr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EDA5B88-5B1A-1440-B106-FB2694682719}"/>
              </a:ext>
            </a:extLst>
          </p:cNvPr>
          <p:cNvSpPr/>
          <p:nvPr/>
        </p:nvSpPr>
        <p:spPr>
          <a:xfrm>
            <a:off x="3821978" y="3102192"/>
            <a:ext cx="454804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怎麼輸出 </a:t>
            </a:r>
            <a:r>
              <a:rPr lang="en-US" altLang="zh-TW" sz="36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Hello, :")</a:t>
            </a:r>
            <a:r>
              <a:rPr lang="en-US" altLang="zh-TW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/>
            </a:r>
            <a:br>
              <a:rPr lang="en-US" altLang="zh-TW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TW" sz="3600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cout</a:t>
            </a:r>
            <a:r>
              <a:rPr lang="en-US" altLang="zh-TW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&lt;&lt; "</a:t>
            </a:r>
            <a:r>
              <a:rPr lang="en-US" altLang="zh-TW" sz="36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Hello, :</a:t>
            </a:r>
            <a:r>
              <a:rPr lang="en-US" altLang="zh-TW" sz="3600" b="1" dirty="0">
                <a:solidFill>
                  <a:schemeClr val="accent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en-US" altLang="zh-TW" sz="36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en-US" altLang="zh-TW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";</a:t>
            </a:r>
            <a:endParaRPr lang="zh-TW" altLang="en-US" sz="3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1582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不規則四邊形 16">
            <a:extLst>
              <a:ext uri="{FF2B5EF4-FFF2-40B4-BE49-F238E27FC236}">
                <a16:creationId xmlns:a16="http://schemas.microsoft.com/office/drawing/2014/main" id="{86517FE1-6260-8D47-B317-AD56099E4AAB}"/>
              </a:ext>
            </a:extLst>
          </p:cNvPr>
          <p:cNvSpPr/>
          <p:nvPr/>
        </p:nvSpPr>
        <p:spPr>
          <a:xfrm>
            <a:off x="2583034" y="-196135"/>
            <a:ext cx="7025931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E259FC5-53DD-F747-8AB3-91730857BD9E}"/>
              </a:ext>
            </a:extLst>
          </p:cNvPr>
          <p:cNvSpPr/>
          <p:nvPr/>
        </p:nvSpPr>
        <p:spPr>
          <a:xfrm>
            <a:off x="3329055" y="162425"/>
            <a:ext cx="5533887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跳脫字元 </a:t>
            </a:r>
            <a:r>
              <a:rPr lang="en-US" altLang="zh-TW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(Escape character)</a:t>
            </a:r>
            <a:endParaRPr lang="zh-TW" altLang="zh-TW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19740AFF-4254-9240-9CF6-E9DCEB46EEC7}"/>
              </a:ext>
            </a:extLst>
          </p:cNvPr>
          <p:cNvSpPr/>
          <p:nvPr/>
        </p:nvSpPr>
        <p:spPr>
          <a:xfrm>
            <a:off x="2009295" y="3363712"/>
            <a:ext cx="3612995" cy="291671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3E8F8EC-4E01-A945-A195-CD481AC5FEF3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08AC184-89C4-FA42-AD1A-4EAF2AEE4D78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95728CEB-9F72-A441-81FC-742DE6785A16}"/>
              </a:ext>
            </a:extLst>
          </p:cNvPr>
          <p:cNvSpPr/>
          <p:nvPr/>
        </p:nvSpPr>
        <p:spPr>
          <a:xfrm>
            <a:off x="2009295" y="1625299"/>
            <a:ext cx="3612995" cy="144508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8B2EA87-4AA1-1E4C-A382-EA2C6938B1C7}"/>
              </a:ext>
            </a:extLst>
          </p:cNvPr>
          <p:cNvSpPr/>
          <p:nvPr/>
        </p:nvSpPr>
        <p:spPr>
          <a:xfrm>
            <a:off x="2364084" y="1674285"/>
            <a:ext cx="2723823" cy="12879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脫離原本輸出方法的字元</a:t>
            </a:r>
            <a:endParaRPr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通常用在排版用途</a:t>
            </a:r>
            <a:endParaRPr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用反斜線</a:t>
            </a:r>
            <a:r>
              <a:rPr lang="en-US" altLang="zh-TW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onsolas" panose="020B0609020204030204" pitchFamily="49" charset="0"/>
              </a:rPr>
              <a:t>\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開頭</a:t>
            </a:r>
            <a:endParaRPr lang="en-US" altLang="zh-TW" b="1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Consolas" panose="020B0609020204030204" pitchFamily="49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8B743CC-8EC2-764F-9D46-B9782C7056F2}"/>
              </a:ext>
            </a:extLst>
          </p:cNvPr>
          <p:cNvSpPr/>
          <p:nvPr/>
        </p:nvSpPr>
        <p:spPr>
          <a:xfrm>
            <a:off x="2364084" y="3760004"/>
            <a:ext cx="2574290" cy="2118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onsolas" panose="020B0609020204030204" pitchFamily="49" charset="0"/>
              </a:rPr>
              <a:t>\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 : tab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縮排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對齊</a:t>
            </a:r>
            <a:endParaRPr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onsolas" panose="020B0609020204030204" pitchFamily="49" charset="0"/>
              </a:rPr>
              <a:t>\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 : 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斷行</a:t>
            </a:r>
            <a:endParaRPr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onsolas" panose="020B0609020204030204" pitchFamily="49" charset="0"/>
              </a:rPr>
              <a:t>\\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: </a:t>
            </a:r>
            <a:r>
              <a:rPr lang="en-US" altLang="zh-TW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onsolas" panose="020B0609020204030204" pitchFamily="49" charset="0"/>
              </a:rPr>
              <a:t>\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onsolas" panose="020B0609020204030204" pitchFamily="49" charset="0"/>
              </a:rPr>
              <a:t>\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: "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onsolas" panose="020B0609020204030204" pitchFamily="49" charset="0"/>
              </a:rPr>
              <a:t>\' : '</a:t>
            </a: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705D1173-DAA9-B246-92AA-BDF099E443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847224"/>
              </p:ext>
            </p:extLst>
          </p:nvPr>
        </p:nvGraphicFramePr>
        <p:xfrm>
          <a:off x="6931572" y="1625299"/>
          <a:ext cx="3324043" cy="45714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9147">
                  <a:extLst>
                    <a:ext uri="{9D8B030D-6E8A-4147-A177-3AD203B41FA5}">
                      <a16:colId xmlns:a16="http://schemas.microsoft.com/office/drawing/2014/main" val="2323225474"/>
                    </a:ext>
                  </a:extLst>
                </a:gridCol>
                <a:gridCol w="2114896">
                  <a:extLst>
                    <a:ext uri="{9D8B030D-6E8A-4147-A177-3AD203B41FA5}">
                      <a16:colId xmlns:a16="http://schemas.microsoft.com/office/drawing/2014/main" val="770954524"/>
                    </a:ext>
                  </a:extLst>
                </a:gridCol>
              </a:tblGrid>
              <a:tr h="59590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Escape</a:t>
                      </a:r>
                      <a:r>
                        <a:rPr lang="en-US" sz="1600" kern="100" baseline="0" dirty="0">
                          <a:effectLst/>
                        </a:rPr>
                        <a:t> </a:t>
                      </a:r>
                      <a:r>
                        <a:rPr lang="en-US" sz="1600" kern="100" dirty="0">
                          <a:effectLst/>
                        </a:rPr>
                        <a:t>sequence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308" marR="19308" marT="9654" marB="9654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Description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308" marR="19308" marT="9654" marB="9654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269671"/>
                  </a:ext>
                </a:extLst>
              </a:tr>
              <a:tr h="3093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\'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308" marR="19308" marT="9654" marB="9654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single quote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308" marR="19308" marT="9654" marB="9654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506507"/>
                  </a:ext>
                </a:extLst>
              </a:tr>
              <a:tr h="3093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\"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308" marR="19308" marT="9654" marB="9654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double quote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308" marR="19308" marT="9654" marB="9654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383557"/>
                  </a:ext>
                </a:extLst>
              </a:tr>
              <a:tr h="3093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\?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308" marR="19308" marT="9654" marB="9654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question mark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308" marR="19308" marT="9654" marB="9654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65447"/>
                  </a:ext>
                </a:extLst>
              </a:tr>
              <a:tr h="3093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\\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308" marR="19308" marT="9654" marB="9654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backslash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308" marR="19308" marT="9654" marB="9654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96421"/>
                  </a:ext>
                </a:extLst>
              </a:tr>
              <a:tr h="3093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\a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308" marR="19308" marT="9654" marB="9654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audible bell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308" marR="19308" marT="9654" marB="9654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14998"/>
                  </a:ext>
                </a:extLst>
              </a:tr>
              <a:tr h="3093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\b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308" marR="19308" marT="9654" marB="9654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backspace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308" marR="19308" marT="9654" marB="9654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371474"/>
                  </a:ext>
                </a:extLst>
              </a:tr>
              <a:tr h="59590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\f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308" marR="19308" marT="9654" marB="9654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form feed - new page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308" marR="19308" marT="9654" marB="9654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337752"/>
                  </a:ext>
                </a:extLst>
              </a:tr>
              <a:tr h="59590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\n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308" marR="19308" marT="9654" marB="9654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line feed - new line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308" marR="19308" marT="9654" marB="9654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411861"/>
                  </a:ext>
                </a:extLst>
              </a:tr>
              <a:tr h="3093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\r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308" marR="19308" marT="9654" marB="9654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carriage return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308" marR="19308" marT="9654" marB="9654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382341"/>
                  </a:ext>
                </a:extLst>
              </a:tr>
              <a:tr h="3093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\t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308" marR="19308" marT="9654" marB="9654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horizontal tab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308" marR="19308" marT="9654" marB="9654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240019"/>
                  </a:ext>
                </a:extLst>
              </a:tr>
              <a:tr h="3093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\v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308" marR="19308" marT="9654" marB="9654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vertical tab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308" marR="19308" marT="9654" marB="9654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175073"/>
                  </a:ext>
                </a:extLst>
              </a:tr>
            </a:tbl>
          </a:graphicData>
        </a:graphic>
      </p:graphicFrame>
      <p:sp>
        <p:nvSpPr>
          <p:cNvPr id="14" name="文字方塊 13">
            <a:extLst>
              <a:ext uri="{FF2B5EF4-FFF2-40B4-BE49-F238E27FC236}">
                <a16:creationId xmlns:a16="http://schemas.microsoft.com/office/drawing/2014/main" id="{5CC1074D-8FF0-714B-A975-525EBC75F56C}"/>
              </a:ext>
            </a:extLst>
          </p:cNvPr>
          <p:cNvSpPr txBox="1"/>
          <p:nvPr/>
        </p:nvSpPr>
        <p:spPr>
          <a:xfrm>
            <a:off x="7723803" y="6280427"/>
            <a:ext cx="1739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bg2">
                    <a:lumMod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Ref:</a:t>
            </a:r>
            <a:r>
              <a:rPr lang="en-US" altLang="zh-TW" sz="1400" b="1" dirty="0">
                <a:solidFill>
                  <a:schemeClr val="bg2">
                    <a:lumMod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CppReference</a:t>
            </a:r>
            <a:endParaRPr lang="zh-TW" altLang="en-US" sz="1400" b="1" dirty="0">
              <a:solidFill>
                <a:schemeClr val="bg2">
                  <a:lumMod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6101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不規則四邊形 13">
            <a:extLst>
              <a:ext uri="{FF2B5EF4-FFF2-40B4-BE49-F238E27FC236}">
                <a16:creationId xmlns:a16="http://schemas.microsoft.com/office/drawing/2014/main" id="{2B85357E-E31A-EB46-8768-9C8E91614BDA}"/>
              </a:ext>
            </a:extLst>
          </p:cNvPr>
          <p:cNvSpPr/>
          <p:nvPr/>
        </p:nvSpPr>
        <p:spPr>
          <a:xfrm>
            <a:off x="2583034" y="-196135"/>
            <a:ext cx="7025931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B851AA0-B256-964E-8348-B6875D426906}"/>
              </a:ext>
            </a:extLst>
          </p:cNvPr>
          <p:cNvSpPr/>
          <p:nvPr/>
        </p:nvSpPr>
        <p:spPr>
          <a:xfrm>
            <a:off x="5593297" y="162425"/>
            <a:ext cx="1005403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斷行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81200" y="2888940"/>
            <a:ext cx="3682752" cy="1080120"/>
          </a:xfrm>
          <a:ln>
            <a:solidFill>
              <a:schemeClr val="accent4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2400" dirty="0">
                <a:latin typeface="Helvetica" pitchFamily="2" charset="0"/>
                <a:ea typeface="Adobe 繁黑體 Std B" pitchFamily="34" charset="-120"/>
              </a:rPr>
              <a:t>printf("ABC</a:t>
            </a:r>
            <a:r>
              <a:rPr lang="en-US" altLang="zh-TW" sz="2400" dirty="0">
                <a:solidFill>
                  <a:srgbClr val="FF0000"/>
                </a:solidFill>
                <a:latin typeface="Helvetica" pitchFamily="2" charset="0"/>
                <a:ea typeface="Adobe 繁黑體 Std B" pitchFamily="34" charset="-120"/>
              </a:rPr>
              <a:t>\</a:t>
            </a:r>
            <a:r>
              <a:rPr lang="en-US" altLang="zh-TW" sz="2400" b="1" dirty="0">
                <a:solidFill>
                  <a:srgbClr val="FF0000"/>
                </a:solidFill>
                <a:latin typeface="Helvetica" pitchFamily="2" charset="0"/>
                <a:ea typeface="Adobe 繁黑體 Std B" pitchFamily="34" charset="-120"/>
              </a:rPr>
              <a:t>n</a:t>
            </a:r>
            <a:r>
              <a:rPr lang="en-US" altLang="zh-TW" sz="2400" b="1" dirty="0">
                <a:latin typeface="Helvetica" pitchFamily="2" charset="0"/>
                <a:ea typeface="Adobe 繁黑體 Std B" pitchFamily="34" charset="-120"/>
              </a:rPr>
              <a:t>DEF</a:t>
            </a:r>
            <a:r>
              <a:rPr lang="en-US" altLang="zh-TW" sz="2400" dirty="0">
                <a:solidFill>
                  <a:srgbClr val="FF0000"/>
                </a:solidFill>
                <a:latin typeface="Helvetica" pitchFamily="2" charset="0"/>
                <a:ea typeface="Adobe 繁黑體 Std B" pitchFamily="34" charset="-120"/>
              </a:rPr>
              <a:t>\</a:t>
            </a:r>
            <a:r>
              <a:rPr lang="en-US" altLang="zh-TW" sz="2400" b="1" dirty="0">
                <a:solidFill>
                  <a:srgbClr val="FF0000"/>
                </a:solidFill>
                <a:latin typeface="Helvetica" pitchFamily="2" charset="0"/>
                <a:ea typeface="Adobe 繁黑體 Std B" pitchFamily="34" charset="-120"/>
              </a:rPr>
              <a:t>n</a:t>
            </a:r>
            <a:r>
              <a:rPr lang="en-US" altLang="zh-TW" sz="2400" dirty="0">
                <a:latin typeface="Helvetica" pitchFamily="2" charset="0"/>
                <a:ea typeface="Adobe 繁黑體 Std B" pitchFamily="34" charset="-120"/>
              </a:rPr>
              <a:t>");</a:t>
            </a:r>
          </a:p>
        </p:txBody>
      </p:sp>
      <p:sp>
        <p:nvSpPr>
          <p:cNvPr id="11" name="文字版面配置區 10"/>
          <p:cNvSpPr>
            <a:spLocks noGrp="1"/>
          </p:cNvSpPr>
          <p:nvPr>
            <p:ph type="body" sz="quarter" idx="14"/>
          </p:nvPr>
        </p:nvSpPr>
        <p:spPr>
          <a:xfrm>
            <a:off x="6528048" y="2888940"/>
            <a:ext cx="3682752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latin typeface="Helvetica" pitchFamily="2" charset="0"/>
              </a:rPr>
              <a:t>cout &lt;&lt; </a:t>
            </a:r>
            <a:r>
              <a:rPr lang="en-US" altLang="zh-TW" dirty="0">
                <a:latin typeface="Helvetica" pitchFamily="2" charset="0"/>
                <a:ea typeface="Adobe 繁黑體 Std B" pitchFamily="34" charset="-120"/>
              </a:rPr>
              <a:t>"GHI</a:t>
            </a:r>
            <a:r>
              <a:rPr lang="en-US" altLang="zh-TW" b="1" dirty="0">
                <a:solidFill>
                  <a:srgbClr val="FF0000"/>
                </a:solidFill>
                <a:latin typeface="Helvetica" pitchFamily="2" charset="0"/>
              </a:rPr>
              <a:t>\n</a:t>
            </a:r>
            <a:r>
              <a:rPr lang="en-US" altLang="zh-TW" dirty="0">
                <a:latin typeface="Helvetica" pitchFamily="2" charset="0"/>
                <a:ea typeface="Adobe 繁黑體 Std B" pitchFamily="34" charset="-120"/>
              </a:rPr>
              <a:t>";</a:t>
            </a:r>
            <a:endParaRPr lang="en-US" altLang="zh-TW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en-US" altLang="zh-TW" dirty="0">
                <a:latin typeface="Helvetica" pitchFamily="2" charset="0"/>
              </a:rPr>
              <a:t>cout &lt;&lt; </a:t>
            </a:r>
            <a:r>
              <a:rPr lang="en-US" altLang="zh-TW" dirty="0">
                <a:latin typeface="Helvetica" pitchFamily="2" charset="0"/>
                <a:ea typeface="Adobe 繁黑體 Std B" pitchFamily="34" charset="-120"/>
              </a:rPr>
              <a:t>"</a:t>
            </a:r>
            <a:r>
              <a:rPr lang="en-US" altLang="zh-TW" dirty="0">
                <a:latin typeface="Helvetica" pitchFamily="2" charset="0"/>
              </a:rPr>
              <a:t>JKL</a:t>
            </a:r>
            <a:r>
              <a:rPr lang="en-US" altLang="zh-TW" dirty="0">
                <a:latin typeface="Helvetica" pitchFamily="2" charset="0"/>
                <a:ea typeface="Adobe 繁黑體 Std B" pitchFamily="34" charset="-120"/>
              </a:rPr>
              <a:t>" </a:t>
            </a:r>
            <a:r>
              <a:rPr lang="en-US" altLang="zh-TW" dirty="0">
                <a:latin typeface="Helvetica" pitchFamily="2" charset="0"/>
              </a:rPr>
              <a:t>&lt;&lt; </a:t>
            </a:r>
            <a:r>
              <a:rPr lang="en-US" altLang="zh-TW" b="1" dirty="0">
                <a:solidFill>
                  <a:srgbClr val="FF0000"/>
                </a:solidFill>
                <a:latin typeface="Helvetica" pitchFamily="2" charset="0"/>
              </a:rPr>
              <a:t>endl</a:t>
            </a:r>
            <a:r>
              <a:rPr lang="en-US" altLang="zh-TW" dirty="0">
                <a:latin typeface="Helvetica" pitchFamily="2" charset="0"/>
                <a:ea typeface="Adobe 繁黑體 Std B" pitchFamily="34" charset="-120"/>
              </a:rPr>
              <a:t>;</a:t>
            </a:r>
            <a:endParaRPr lang="en-US" altLang="zh-TW" dirty="0">
              <a:latin typeface="Helvetica" pitchFamily="2" charset="0"/>
            </a:endParaRPr>
          </a:p>
        </p:txBody>
      </p:sp>
      <p:sp>
        <p:nvSpPr>
          <p:cNvPr id="12" name="文字版面配置區 11"/>
          <p:cNvSpPr>
            <a:spLocks noGrp="1"/>
          </p:cNvSpPr>
          <p:nvPr>
            <p:ph type="body" sz="quarter" idx="15"/>
          </p:nvPr>
        </p:nvSpPr>
        <p:spPr>
          <a:xfrm>
            <a:off x="1981200" y="1799829"/>
            <a:ext cx="3682752" cy="800471"/>
          </a:xfr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altLang="zh-TW" dirty="0"/>
              <a:t>C</a:t>
            </a:r>
            <a:endParaRPr lang="zh-TW" alt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sz="quarter" idx="16"/>
          </p:nvPr>
        </p:nvSpPr>
        <p:spPr>
          <a:xfrm>
            <a:off x="6549958" y="1799829"/>
            <a:ext cx="3682752" cy="800471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altLang="zh-TW" dirty="0"/>
              <a:t>C++</a:t>
            </a:r>
            <a:endParaRPr lang="zh-TW" altLang="en-US" dirty="0"/>
          </a:p>
        </p:txBody>
      </p:sp>
      <p:sp>
        <p:nvSpPr>
          <p:cNvPr id="2" name="文字方塊 1"/>
          <p:cNvSpPr txBox="1"/>
          <p:nvPr/>
        </p:nvSpPr>
        <p:spPr>
          <a:xfrm>
            <a:off x="1981200" y="4257700"/>
            <a:ext cx="3682752" cy="1754326"/>
          </a:xfrm>
          <a:prstGeom prst="rect">
            <a:avLst/>
          </a:prstGeom>
          <a:solidFill>
            <a:schemeClr val="accent4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</a:rPr>
              <a:t>ABC</a:t>
            </a:r>
          </a:p>
          <a:p>
            <a:r>
              <a:rPr lang="en-US" altLang="zh-TW" sz="3600" dirty="0">
                <a:solidFill>
                  <a:schemeClr val="bg1"/>
                </a:solidFill>
              </a:rPr>
              <a:t>DEF</a:t>
            </a:r>
          </a:p>
          <a:p>
            <a:endParaRPr lang="zh-TW" altLang="en-US" sz="3600" dirty="0">
              <a:solidFill>
                <a:schemeClr val="bg1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549958" y="4257700"/>
            <a:ext cx="3682752" cy="1754326"/>
          </a:xfrm>
          <a:prstGeom prst="rect">
            <a:avLst/>
          </a:prstGeom>
          <a:solidFill>
            <a:schemeClr val="accent6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</a:rPr>
              <a:t>GHI</a:t>
            </a:r>
          </a:p>
          <a:p>
            <a:r>
              <a:rPr lang="en-US" altLang="zh-TW" sz="3600">
                <a:solidFill>
                  <a:schemeClr val="bg1"/>
                </a:solidFill>
              </a:rPr>
              <a:t>JKL</a:t>
            </a:r>
            <a:endParaRPr lang="en-US" altLang="zh-TW" sz="3600" dirty="0">
              <a:solidFill>
                <a:schemeClr val="bg1"/>
              </a:solidFill>
            </a:endParaRPr>
          </a:p>
          <a:p>
            <a:endParaRPr lang="zh-TW" altLang="en-US" sz="3600" dirty="0">
              <a:solidFill>
                <a:schemeClr val="bg1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0DDDE06-D217-874D-A093-8B1FA1D93943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7CD8A38-06EE-9C43-95AC-2C726AAB62BB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</p:spTree>
    <p:extLst>
      <p:ext uri="{BB962C8B-B14F-4D97-AF65-F5344CB8AC3E}">
        <p14:creationId xmlns:p14="http://schemas.microsoft.com/office/powerpoint/2010/main" val="137146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不規則四邊形 10">
            <a:extLst>
              <a:ext uri="{FF2B5EF4-FFF2-40B4-BE49-F238E27FC236}">
                <a16:creationId xmlns:a16="http://schemas.microsoft.com/office/drawing/2014/main" id="{A0BA15D7-DE85-9F4A-9242-9AD27DEAFCDD}"/>
              </a:ext>
            </a:extLst>
          </p:cNvPr>
          <p:cNvSpPr/>
          <p:nvPr/>
        </p:nvSpPr>
        <p:spPr>
          <a:xfrm>
            <a:off x="2583034" y="-196135"/>
            <a:ext cx="7025931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D43012D-7064-BB49-9F70-FA1CFEE1FB27}"/>
              </a:ext>
            </a:extLst>
          </p:cNvPr>
          <p:cNvSpPr/>
          <p:nvPr/>
        </p:nvSpPr>
        <p:spPr>
          <a:xfrm>
            <a:off x="5593297" y="162425"/>
            <a:ext cx="1005403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註解</a:t>
            </a:r>
            <a:endParaRPr lang="zh-TW" altLang="zh-TW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1AFF269-829B-DC4F-86D9-541CB84C690F}"/>
              </a:ext>
            </a:extLst>
          </p:cNvPr>
          <p:cNvSpPr/>
          <p:nvPr/>
        </p:nvSpPr>
        <p:spPr>
          <a:xfrm>
            <a:off x="0" y="1171574"/>
            <a:ext cx="12103768" cy="51847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93D70F1E-259C-BE44-9507-AC5C5C07A12C}"/>
              </a:ext>
            </a:extLst>
          </p:cNvPr>
          <p:cNvSpPr/>
          <p:nvPr/>
        </p:nvSpPr>
        <p:spPr>
          <a:xfrm>
            <a:off x="407068" y="1607913"/>
            <a:ext cx="4561551" cy="431208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1E4146F-4493-8545-B8ED-9BAF29C97F15}"/>
              </a:ext>
            </a:extLst>
          </p:cNvPr>
          <p:cNvSpPr txBox="1">
            <a:spLocks noChangeArrowheads="1"/>
          </p:cNvSpPr>
          <p:nvPr/>
        </p:nvSpPr>
        <p:spPr>
          <a:xfrm>
            <a:off x="722050" y="1821352"/>
            <a:ext cx="4351563" cy="4544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註解</a:t>
            </a:r>
            <a:r>
              <a:rPr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(Comments)</a:t>
            </a:r>
          </a:p>
          <a:p>
            <a:pPr lvl="1">
              <a:lnSpc>
                <a:spcPct val="150000"/>
              </a:lnSpc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編譯器會直接忽略的地方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註釋、功能或版權說明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註解的寫法</a:t>
            </a: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單行註解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2">
              <a:lnSpc>
                <a:spcPct val="150000"/>
              </a:lnSpc>
            </a:pPr>
            <a:r>
              <a:rPr lang="en-US" altLang="zh-TW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b="1" dirty="0">
                <a:solidFill>
                  <a:srgbClr val="7030A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註解</a:t>
            </a:r>
            <a:endParaRPr lang="zh-TW" altLang="en-US" dirty="0">
              <a:solidFill>
                <a:srgbClr val="7030A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/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多行註解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2"/>
            <a:r>
              <a:rPr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/*</a:t>
            </a:r>
            <a:r>
              <a:rPr lang="zh-TW" altLang="en-US" dirty="0">
                <a:solidFill>
                  <a:srgbClr val="7030A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註解</a:t>
            </a:r>
            <a:r>
              <a:rPr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*/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202EF92-0C29-3E4A-BF26-3C2B46FCBEB4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66E0A3C-3DC7-C745-B737-F977807E69D8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BA84AF31-85A1-3446-A128-0AD450085ED2}"/>
              </a:ext>
            </a:extLst>
          </p:cNvPr>
          <p:cNvSpPr/>
          <p:nvPr/>
        </p:nvSpPr>
        <p:spPr>
          <a:xfrm>
            <a:off x="5588668" y="2375717"/>
            <a:ext cx="6196264" cy="27764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AE20678-C80A-5249-9DE8-CFF9F0368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655" y="2535998"/>
            <a:ext cx="5776289" cy="245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3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>
            <a:extLst>
              <a:ext uri="{FF2B5EF4-FFF2-40B4-BE49-F238E27FC236}">
                <a16:creationId xmlns:a16="http://schemas.microsoft.com/office/drawing/2014/main" id="{3765FEEC-3381-B441-9C90-97F5FEC3CA4A}"/>
              </a:ext>
            </a:extLst>
          </p:cNvPr>
          <p:cNvSpPr/>
          <p:nvPr/>
        </p:nvSpPr>
        <p:spPr>
          <a:xfrm>
            <a:off x="5343022" y="6017068"/>
            <a:ext cx="1505952" cy="59471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06B83B3-C3F3-0F44-9136-C275EEC92291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C43EC87-6B5E-0640-B2C3-7729DB25A8FB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64CAB834-FA2B-1F4A-8095-9A555CAA3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840" y="302866"/>
            <a:ext cx="10070319" cy="5448229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277329EF-114C-3542-93F6-A3A473000B2C}"/>
              </a:ext>
            </a:extLst>
          </p:cNvPr>
          <p:cNvSpPr txBox="1"/>
          <p:nvPr/>
        </p:nvSpPr>
        <p:spPr>
          <a:xfrm>
            <a:off x="5427513" y="6129757"/>
            <a:ext cx="1336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Ref: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Bitcoin</a:t>
            </a:r>
            <a:endParaRPr lang="zh-TW" altLang="en-US" dirty="0">
              <a:solidFill>
                <a:schemeClr val="bg2">
                  <a:lumMod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CAF698F1-C593-174E-BA5A-E8B7E4DFC4B9}"/>
              </a:ext>
            </a:extLst>
          </p:cNvPr>
          <p:cNvSpPr/>
          <p:nvPr/>
        </p:nvSpPr>
        <p:spPr>
          <a:xfrm>
            <a:off x="1049534" y="1888957"/>
            <a:ext cx="10070319" cy="1010654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1A1E0462-B24C-3A49-B03D-E878DAE5B1A7}"/>
              </a:ext>
            </a:extLst>
          </p:cNvPr>
          <p:cNvSpPr/>
          <p:nvPr/>
        </p:nvSpPr>
        <p:spPr>
          <a:xfrm>
            <a:off x="1049533" y="190176"/>
            <a:ext cx="10070319" cy="1173505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1491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不規則四邊形 12">
            <a:extLst>
              <a:ext uri="{FF2B5EF4-FFF2-40B4-BE49-F238E27FC236}">
                <a16:creationId xmlns:a16="http://schemas.microsoft.com/office/drawing/2014/main" id="{4379E8CE-FA9C-6241-81B7-967BAFE036A4}"/>
              </a:ext>
            </a:extLst>
          </p:cNvPr>
          <p:cNvSpPr/>
          <p:nvPr/>
        </p:nvSpPr>
        <p:spPr>
          <a:xfrm>
            <a:off x="2583034" y="-196135"/>
            <a:ext cx="7025931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DC65B87-022F-8B4C-8E5E-78F883245952}"/>
              </a:ext>
            </a:extLst>
          </p:cNvPr>
          <p:cNvSpPr/>
          <p:nvPr/>
        </p:nvSpPr>
        <p:spPr>
          <a:xfrm>
            <a:off x="5203184" y="163362"/>
            <a:ext cx="1826141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標準輸入</a:t>
            </a:r>
            <a:endParaRPr lang="zh-TW" altLang="zh-TW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7ED3BFF0-AB8E-764A-A6F7-F7356E7E9BC6}"/>
              </a:ext>
            </a:extLst>
          </p:cNvPr>
          <p:cNvSpPr/>
          <p:nvPr/>
        </p:nvSpPr>
        <p:spPr>
          <a:xfrm>
            <a:off x="2503714" y="3552078"/>
            <a:ext cx="2362200" cy="6281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D0661AD4-FE80-8944-873D-1F9916A421E1}"/>
              </a:ext>
            </a:extLst>
          </p:cNvPr>
          <p:cNvSpPr/>
          <p:nvPr/>
        </p:nvSpPr>
        <p:spPr>
          <a:xfrm>
            <a:off x="2503714" y="1690492"/>
            <a:ext cx="1937658" cy="6281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2536371" y="1690492"/>
            <a:ext cx="7456714" cy="435133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語言風格</a:t>
            </a:r>
            <a:endParaRPr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輸出語法</a:t>
            </a:r>
            <a:r>
              <a:rPr lang="en-US" altLang="zh-TW" b="1" dirty="0">
                <a:solidFill>
                  <a:srgbClr val="7030A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scanf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包含在</a:t>
            </a:r>
            <a:r>
              <a:rPr lang="en-US" altLang="zh-TW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stdio.h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函式庫中</a:t>
            </a:r>
            <a:endParaRPr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scanf("%d", &amp;variable);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C++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語言風格</a:t>
            </a:r>
            <a:endParaRPr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輸出語法</a:t>
            </a:r>
            <a:r>
              <a:rPr lang="en-US" altLang="zh-TW" b="1" dirty="0">
                <a:solidFill>
                  <a:srgbClr val="7030A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cin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包含在</a:t>
            </a:r>
            <a:r>
              <a:rPr lang="en-US" altLang="zh-TW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iostream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函式庫中</a:t>
            </a:r>
            <a:endParaRPr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cin &gt;&gt; variable;</a:t>
            </a:r>
          </a:p>
          <a:p>
            <a:pPr lvl="1">
              <a:lnSpc>
                <a:spcPct val="150000"/>
              </a:lnSpc>
            </a:pP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getline(cin, variable);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2604D47-369F-A34B-AE3B-72E1C1DB8438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70D6A98-C072-494E-AD3A-E4966651720A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</p:spTree>
    <p:extLst>
      <p:ext uri="{BB962C8B-B14F-4D97-AF65-F5344CB8AC3E}">
        <p14:creationId xmlns:p14="http://schemas.microsoft.com/office/powerpoint/2010/main" val="128668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不規則四邊形 19">
            <a:extLst>
              <a:ext uri="{FF2B5EF4-FFF2-40B4-BE49-F238E27FC236}">
                <a16:creationId xmlns:a16="http://schemas.microsoft.com/office/drawing/2014/main" id="{71CBF8FC-BC12-D341-9BD5-0EE57A514049}"/>
              </a:ext>
            </a:extLst>
          </p:cNvPr>
          <p:cNvSpPr/>
          <p:nvPr/>
        </p:nvSpPr>
        <p:spPr>
          <a:xfrm>
            <a:off x="2583034" y="-196135"/>
            <a:ext cx="7025931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61600B7-7CF8-6543-B421-9B5801263CF3}"/>
              </a:ext>
            </a:extLst>
          </p:cNvPr>
          <p:cNvSpPr/>
          <p:nvPr/>
        </p:nvSpPr>
        <p:spPr>
          <a:xfrm>
            <a:off x="4594626" y="196695"/>
            <a:ext cx="3002745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標準輸入</a:t>
            </a:r>
            <a:r>
              <a:rPr lang="en-US" altLang="zh-TW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(C++)</a:t>
            </a:r>
            <a:endParaRPr lang="zh-TW" altLang="zh-TW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84FB923-E579-344F-8DB4-BD3E6347ED29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0298622-B6D9-4541-8149-DACA734FDE3E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DDB53DEA-8681-3C42-AE6E-1B42EFB7F34E}"/>
              </a:ext>
            </a:extLst>
          </p:cNvPr>
          <p:cNvSpPr/>
          <p:nvPr/>
        </p:nvSpPr>
        <p:spPr>
          <a:xfrm>
            <a:off x="1804901" y="1733490"/>
            <a:ext cx="5472719" cy="4482380"/>
          </a:xfrm>
          <a:prstGeom prst="roundRect">
            <a:avLst/>
          </a:prstGeom>
          <a:solidFill>
            <a:schemeClr val="bg1"/>
          </a:solidFill>
          <a:ln w="508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" name="內容版面配置區 7">
            <a:extLst>
              <a:ext uri="{FF2B5EF4-FFF2-40B4-BE49-F238E27FC236}">
                <a16:creationId xmlns:a16="http://schemas.microsoft.com/office/drawing/2014/main" id="{E8C3E3AE-1A87-5640-BC83-C1974EF9BACB}"/>
              </a:ext>
            </a:extLst>
          </p:cNvPr>
          <p:cNvSpPr txBox="1">
            <a:spLocks/>
          </p:cNvSpPr>
          <p:nvPr/>
        </p:nvSpPr>
        <p:spPr>
          <a:xfrm>
            <a:off x="2255841" y="1924600"/>
            <a:ext cx="4898990" cy="368155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>
                <a:latin typeface="Adobe 繁黑體 Std B" panose="020B0700000000000000" pitchFamily="34" charset="-120"/>
                <a:ea typeface="Adobe 繁黑體 Std B" panose="020B0700000000000000" pitchFamily="34" charset="-120"/>
                <a:cs typeface="Consolas" panose="020B0609020204030204" pitchFamily="49" charset="0"/>
              </a:rPr>
              <a:t>#</a:t>
            </a:r>
            <a:r>
              <a:rPr lang="en-US" altLang="zh-TW" sz="1800" b="1" dirty="0">
                <a:latin typeface="Adobe 繁黑體 Std B" panose="020B0700000000000000" pitchFamily="34" charset="-120"/>
                <a:ea typeface="Adobe 繁黑體 Std B" panose="020B0700000000000000" pitchFamily="34" charset="-120"/>
                <a:cs typeface="Consolas" panose="020B0609020204030204" pitchFamily="49" charset="0"/>
              </a:rPr>
              <a:t>include</a:t>
            </a:r>
            <a:r>
              <a:rPr lang="en-US" altLang="zh-TW" sz="1800" dirty="0">
                <a:latin typeface="Adobe 繁黑體 Std B" panose="020B0700000000000000" pitchFamily="34" charset="-120"/>
                <a:ea typeface="Adobe 繁黑體 Std B" panose="020B0700000000000000" pitchFamily="34" charset="-120"/>
                <a:cs typeface="Consolas" panose="020B0609020204030204" pitchFamily="49" charset="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Consolas" panose="020B0609020204030204" pitchFamily="49" charset="0"/>
              </a:rPr>
              <a:t>&lt;iostream&gt;</a:t>
            </a:r>
          </a:p>
          <a:p>
            <a:pPr marL="0" indent="0">
              <a:buNone/>
            </a:pPr>
            <a:r>
              <a:rPr lang="en-US" altLang="zh-TW" sz="1800" b="1" dirty="0">
                <a:latin typeface="Adobe 繁黑體 Std B" panose="020B0700000000000000" pitchFamily="34" charset="-120"/>
                <a:ea typeface="Adobe 繁黑體 Std B" panose="020B0700000000000000" pitchFamily="34" charset="-120"/>
                <a:cs typeface="Consolas" panose="020B0609020204030204" pitchFamily="49" charset="0"/>
              </a:rPr>
              <a:t>using namespace std</a:t>
            </a:r>
            <a:r>
              <a:rPr lang="en-US" altLang="zh-TW" sz="1800" b="1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altLang="zh-TW" sz="1800" dirty="0">
              <a:latin typeface="Adobe 繁黑體 Std B" panose="020B0700000000000000" pitchFamily="34" charset="-120"/>
              <a:ea typeface="Adobe 繁黑體 Std B" panose="020B0700000000000000" pitchFamily="34" charset="-12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1800" b="1" dirty="0">
                <a:latin typeface="Adobe 繁黑體 Std B" panose="020B0700000000000000" pitchFamily="34" charset="-120"/>
                <a:ea typeface="Adobe 繁黑體 Std B" panose="020B0700000000000000" pitchFamily="34" charset="-120"/>
                <a:cs typeface="Consolas" panose="020B0609020204030204" pitchFamily="49" charset="0"/>
              </a:rPr>
              <a:t>int</a:t>
            </a:r>
            <a:r>
              <a:rPr lang="en-US" altLang="zh-TW" sz="1800" dirty="0">
                <a:latin typeface="Adobe 繁黑體 Std B" panose="020B0700000000000000" pitchFamily="34" charset="-120"/>
                <a:ea typeface="Adobe 繁黑體 Std B" panose="020B0700000000000000" pitchFamily="34" charset="-120"/>
                <a:cs typeface="Consolas" panose="020B0609020204030204" pitchFamily="49" charset="0"/>
              </a:rPr>
              <a:t> main</a:t>
            </a:r>
            <a:r>
              <a:rPr lang="en-US" altLang="zh-TW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  <a:cs typeface="Consolas" panose="020B0609020204030204" pitchFamily="49" charset="0"/>
              </a:rPr>
              <a:t>()</a:t>
            </a:r>
            <a:endParaRPr lang="en-US" altLang="zh-TW" sz="1800" dirty="0">
              <a:latin typeface="Adobe 繁黑體 Std B" panose="020B0700000000000000" pitchFamily="34" charset="-120"/>
              <a:ea typeface="Adobe 繁黑體 Std B" panose="020B0700000000000000" pitchFamily="34" charset="-12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1800" dirty="0">
                <a:latin typeface="Adobe 繁黑體 Std B" panose="020B0700000000000000" pitchFamily="34" charset="-120"/>
                <a:ea typeface="Adobe 繁黑體 Std B" panose="020B0700000000000000" pitchFamily="34" charset="-12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zh-TW" altLang="en-US" sz="1800" b="1" dirty="0">
                <a:latin typeface="Adobe 繁黑體 Std B" panose="020B0700000000000000" pitchFamily="34" charset="-120"/>
                <a:ea typeface="Adobe 繁黑體 Std B" panose="020B0700000000000000" pitchFamily="34" charset="-120"/>
                <a:cs typeface="Consolas" panose="020B0609020204030204" pitchFamily="49" charset="0"/>
              </a:rPr>
              <a:t>      </a:t>
            </a:r>
            <a:r>
              <a:rPr lang="en-US" altLang="zh-TW" sz="1800" b="1" dirty="0">
                <a:latin typeface="Adobe 繁黑體 Std B" panose="020B0700000000000000" pitchFamily="34" charset="-120"/>
                <a:ea typeface="Adobe 繁黑體 Std B" panose="020B0700000000000000" pitchFamily="34" charset="-120"/>
                <a:cs typeface="Consolas" panose="020B0609020204030204" pitchFamily="49" charset="0"/>
              </a:rPr>
              <a:t>string</a:t>
            </a:r>
            <a:r>
              <a:rPr lang="en-US" altLang="zh-TW" sz="1800" dirty="0">
                <a:latin typeface="Adobe 繁黑體 Std B" panose="020B0700000000000000" pitchFamily="34" charset="-120"/>
                <a:ea typeface="Adobe 繁黑體 Std B" panose="020B0700000000000000" pitchFamily="34" charset="-120"/>
                <a:cs typeface="Consolas" panose="020B0609020204030204" pitchFamily="49" charset="0"/>
              </a:rPr>
              <a:t> str;</a:t>
            </a:r>
          </a:p>
          <a:p>
            <a:pPr marL="0" indent="0">
              <a:buNone/>
            </a:pPr>
            <a:r>
              <a:rPr lang="zh-TW" altLang="en-US" sz="1800" b="1" dirty="0">
                <a:latin typeface="Adobe 繁黑體 Std B" panose="020B0700000000000000" pitchFamily="34" charset="-120"/>
                <a:ea typeface="Adobe 繁黑體 Std B" panose="020B0700000000000000" pitchFamily="34" charset="-120"/>
                <a:cs typeface="Consolas" panose="020B0609020204030204" pitchFamily="49" charset="0"/>
              </a:rPr>
              <a:t>      </a:t>
            </a:r>
            <a:r>
              <a:rPr lang="en-US" altLang="zh-TW" sz="1800" b="1" dirty="0" err="1">
                <a:latin typeface="Adobe 繁黑體 Std B" panose="020B0700000000000000" pitchFamily="34" charset="-120"/>
                <a:ea typeface="Adobe 繁黑體 Std B" panose="020B0700000000000000" pitchFamily="34" charset="-120"/>
                <a:cs typeface="Consolas" panose="020B0609020204030204" pitchFamily="49" charset="0"/>
              </a:rPr>
              <a:t>cout</a:t>
            </a:r>
            <a:r>
              <a:rPr lang="en-US" altLang="zh-TW" sz="1800" dirty="0">
                <a:latin typeface="Adobe 繁黑體 Std B" panose="020B0700000000000000" pitchFamily="34" charset="-120"/>
                <a:ea typeface="Adobe 繁黑體 Std B" panose="020B0700000000000000" pitchFamily="34" charset="-120"/>
                <a:cs typeface="Consolas" panose="020B0609020204030204" pitchFamily="49" charset="0"/>
              </a:rPr>
              <a:t> &lt;&lt; “Enter a</a:t>
            </a:r>
            <a:r>
              <a:rPr lang="zh-TW" altLang="en-US" sz="1800" dirty="0">
                <a:latin typeface="Adobe 繁黑體 Std B" panose="020B0700000000000000" pitchFamily="34" charset="-120"/>
                <a:ea typeface="Adobe 繁黑體 Std B" panose="020B0700000000000000" pitchFamily="34" charset="-120"/>
                <a:cs typeface="Consolas" panose="020B0609020204030204" pitchFamily="49" charset="0"/>
              </a:rPr>
              <a:t> </a:t>
            </a:r>
            <a:r>
              <a:rPr lang="en-US" altLang="zh-TW" sz="1800" dirty="0">
                <a:latin typeface="Adobe 繁黑體 Std B" panose="020B0700000000000000" pitchFamily="34" charset="-120"/>
                <a:ea typeface="Adobe 繁黑體 Std B" panose="020B0700000000000000" pitchFamily="34" charset="-120"/>
                <a:cs typeface="Consolas" panose="020B0609020204030204" pitchFamily="49" charset="0"/>
              </a:rPr>
              <a:t>string:</a:t>
            </a:r>
            <a:r>
              <a:rPr lang="zh-TW" altLang="en-US" sz="1800" dirty="0">
                <a:latin typeface="Adobe 繁黑體 Std B" panose="020B0700000000000000" pitchFamily="34" charset="-120"/>
                <a:ea typeface="Adobe 繁黑體 Std B" panose="020B0700000000000000" pitchFamily="34" charset="-120"/>
                <a:cs typeface="Consolas" panose="020B0609020204030204" pitchFamily="49" charset="0"/>
              </a:rPr>
              <a:t> </a:t>
            </a:r>
            <a:r>
              <a:rPr lang="en-US" altLang="zh-TW" sz="1800" dirty="0">
                <a:latin typeface="Adobe 繁黑體 Std B" panose="020B0700000000000000" pitchFamily="34" charset="-120"/>
                <a:ea typeface="Adobe 繁黑體 Std B" panose="020B0700000000000000" pitchFamily="34" charset="-120"/>
                <a:cs typeface="Consolas" panose="020B0609020204030204" pitchFamily="49" charset="0"/>
              </a:rPr>
              <a:t>"; </a:t>
            </a:r>
          </a:p>
          <a:p>
            <a:pPr marL="0" indent="0">
              <a:buNone/>
            </a:pPr>
            <a:r>
              <a:rPr lang="zh-TW" altLang="en-US" sz="1800" b="1" dirty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Consolas" panose="020B0609020204030204" pitchFamily="49" charset="0"/>
              </a:rPr>
              <a:t>      </a:t>
            </a:r>
            <a:r>
              <a:rPr lang="en-US" altLang="zh-TW" sz="1800" b="1" dirty="0" err="1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Consolas" panose="020B0609020204030204" pitchFamily="49" charset="0"/>
              </a:rPr>
              <a:t>cin</a:t>
            </a:r>
            <a:r>
              <a:rPr lang="en-US" altLang="zh-TW" sz="1800" b="1" dirty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Consolas" panose="020B0609020204030204" pitchFamily="49" charset="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Consolas" panose="020B0609020204030204" pitchFamily="49" charset="0"/>
              </a:rPr>
              <a:t>&gt;&gt;</a:t>
            </a:r>
            <a:r>
              <a:rPr lang="en-US" altLang="zh-TW" sz="1800" b="1" dirty="0">
                <a:latin typeface="Adobe 繁黑體 Std B" panose="020B0700000000000000" pitchFamily="34" charset="-120"/>
                <a:ea typeface="Adobe 繁黑體 Std B" panose="020B0700000000000000" pitchFamily="34" charset="-120"/>
                <a:cs typeface="Consolas" panose="020B0609020204030204" pitchFamily="49" charset="0"/>
              </a:rPr>
              <a:t> </a:t>
            </a:r>
            <a:r>
              <a:rPr lang="en-US" altLang="zh-TW" sz="1800" dirty="0">
                <a:latin typeface="Adobe 繁黑體 Std B" panose="020B0700000000000000" pitchFamily="34" charset="-120"/>
                <a:ea typeface="Adobe 繁黑體 Std B" panose="020B0700000000000000" pitchFamily="34" charset="-120"/>
                <a:cs typeface="Consolas" panose="020B0609020204030204" pitchFamily="49" charset="0"/>
              </a:rPr>
              <a:t>str;</a:t>
            </a:r>
          </a:p>
          <a:p>
            <a:pPr marL="0" indent="0">
              <a:buNone/>
            </a:pPr>
            <a:r>
              <a:rPr lang="en-US" altLang="zh-TW" sz="1800" dirty="0">
                <a:latin typeface="Adobe 繁黑體 Std B" panose="020B0700000000000000" pitchFamily="34" charset="-120"/>
                <a:ea typeface="Adobe 繁黑體 Std B" panose="020B0700000000000000" pitchFamily="34" charset="-120"/>
                <a:cs typeface="Consolas" panose="020B0609020204030204" pitchFamily="49" charset="0"/>
              </a:rPr>
              <a:t>     </a:t>
            </a:r>
            <a:r>
              <a:rPr lang="zh-TW" altLang="en-US" sz="1800" dirty="0">
                <a:latin typeface="Adobe 繁黑體 Std B" panose="020B0700000000000000" pitchFamily="34" charset="-120"/>
                <a:ea typeface="Adobe 繁黑體 Std B" panose="020B0700000000000000" pitchFamily="34" charset="-120"/>
                <a:cs typeface="Consolas" panose="020B0609020204030204" pitchFamily="49" charset="0"/>
              </a:rPr>
              <a:t> </a:t>
            </a:r>
            <a:r>
              <a:rPr lang="en-US" altLang="zh-TW" sz="1800" b="1" dirty="0" err="1">
                <a:latin typeface="Adobe 繁黑體 Std B" panose="020B0700000000000000" pitchFamily="34" charset="-120"/>
                <a:ea typeface="Adobe 繁黑體 Std B" panose="020B0700000000000000" pitchFamily="34" charset="-120"/>
                <a:cs typeface="Consolas" panose="020B0609020204030204" pitchFamily="49" charset="0"/>
              </a:rPr>
              <a:t>cout</a:t>
            </a:r>
            <a:r>
              <a:rPr lang="en-US" altLang="zh-TW" sz="1800" dirty="0">
                <a:latin typeface="Adobe 繁黑體 Std B" panose="020B0700000000000000" pitchFamily="34" charset="-120"/>
                <a:ea typeface="Adobe 繁黑體 Std B" panose="020B0700000000000000" pitchFamily="34" charset="-120"/>
                <a:cs typeface="Consolas" panose="020B0609020204030204" pitchFamily="49" charset="0"/>
              </a:rPr>
              <a:t> &lt;&lt; "Your input is: "  &lt;&lt; str &lt;&lt; </a:t>
            </a:r>
            <a:r>
              <a:rPr lang="en-US" altLang="zh-TW" sz="1800" b="1" dirty="0" err="1">
                <a:latin typeface="Adobe 繁黑體 Std B" panose="020B0700000000000000" pitchFamily="34" charset="-120"/>
                <a:ea typeface="Adobe 繁黑體 Std B" panose="020B0700000000000000" pitchFamily="34" charset="-120"/>
                <a:cs typeface="Consolas" panose="020B0609020204030204" pitchFamily="49" charset="0"/>
              </a:rPr>
              <a:t>endl</a:t>
            </a:r>
            <a:r>
              <a:rPr lang="en-US" altLang="zh-TW" sz="1800" dirty="0">
                <a:latin typeface="Adobe 繁黑體 Std B" panose="020B0700000000000000" pitchFamily="34" charset="-120"/>
                <a:ea typeface="Adobe 繁黑體 Std B" panose="020B0700000000000000" pitchFamily="34" charset="-12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zh-TW" altLang="en-US" sz="1800" dirty="0">
                <a:latin typeface="Adobe 繁黑體 Std B" panose="020B0700000000000000" pitchFamily="34" charset="-120"/>
                <a:ea typeface="Adobe 繁黑體 Std B" panose="020B0700000000000000" pitchFamily="34" charset="-120"/>
                <a:cs typeface="Consolas" panose="020B0609020204030204" pitchFamily="49" charset="0"/>
              </a:rPr>
              <a:t>     </a:t>
            </a:r>
            <a:r>
              <a:rPr lang="en-US" altLang="zh-TW" sz="1800" dirty="0">
                <a:latin typeface="Adobe 繁黑體 Std B" panose="020B0700000000000000" pitchFamily="34" charset="-120"/>
                <a:ea typeface="Adobe 繁黑體 Std B" panose="020B0700000000000000" pitchFamily="34" charset="-120"/>
                <a:cs typeface="Consolas" panose="020B0609020204030204" pitchFamily="49" charset="0"/>
              </a:rPr>
              <a:t>return</a:t>
            </a:r>
            <a:r>
              <a:rPr lang="zh-TW" altLang="en-US" sz="1800" dirty="0">
                <a:latin typeface="Adobe 繁黑體 Std B" panose="020B0700000000000000" pitchFamily="34" charset="-120"/>
                <a:ea typeface="Adobe 繁黑體 Std B" panose="020B0700000000000000" pitchFamily="34" charset="-120"/>
                <a:cs typeface="Consolas" panose="020B0609020204030204" pitchFamily="49" charset="0"/>
              </a:rPr>
              <a:t> </a:t>
            </a:r>
            <a:r>
              <a:rPr lang="en-US" altLang="zh-TW" sz="1800" dirty="0">
                <a:latin typeface="Adobe 繁黑體 Std B" panose="020B0700000000000000" pitchFamily="34" charset="-120"/>
                <a:ea typeface="Adobe 繁黑體 Std B" panose="020B0700000000000000" pitchFamily="34" charset="-120"/>
                <a:cs typeface="Consolas" panose="020B0609020204030204" pitchFamily="49" charset="0"/>
              </a:rPr>
              <a:t>0;</a:t>
            </a:r>
          </a:p>
          <a:p>
            <a:pPr marL="0" indent="0">
              <a:buNone/>
            </a:pPr>
            <a:r>
              <a:rPr lang="en-US" altLang="zh-TW" sz="1800" dirty="0">
                <a:latin typeface="Adobe 繁黑體 Std B" panose="020B0700000000000000" pitchFamily="34" charset="-120"/>
                <a:ea typeface="Adobe 繁黑體 Std B" panose="020B0700000000000000" pitchFamily="34" charset="-12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CB95D296-93D2-4F40-B8D1-C575D16E39E0}"/>
              </a:ext>
            </a:extLst>
          </p:cNvPr>
          <p:cNvSpPr/>
          <p:nvPr/>
        </p:nvSpPr>
        <p:spPr>
          <a:xfrm>
            <a:off x="4746648" y="1919723"/>
            <a:ext cx="311990" cy="3119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2" name="圓角矩形 1">
            <a:extLst>
              <a:ext uri="{FF2B5EF4-FFF2-40B4-BE49-F238E27FC236}">
                <a16:creationId xmlns:a16="http://schemas.microsoft.com/office/drawing/2014/main" id="{763CDAFB-047A-8D49-862C-C1C984427E3B}"/>
              </a:ext>
            </a:extLst>
          </p:cNvPr>
          <p:cNvSpPr/>
          <p:nvPr/>
        </p:nvSpPr>
        <p:spPr>
          <a:xfrm>
            <a:off x="6173131" y="1906785"/>
            <a:ext cx="4855616" cy="350139"/>
          </a:xfrm>
          <a:prstGeom prst="roundRect">
            <a:avLst/>
          </a:prstGeom>
          <a:solidFill>
            <a:srgbClr val="FFC4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C20333D-A92D-714B-AD6C-98E9D11979CB}"/>
              </a:ext>
            </a:extLst>
          </p:cNvPr>
          <p:cNvSpPr/>
          <p:nvPr/>
        </p:nvSpPr>
        <p:spPr>
          <a:xfrm>
            <a:off x="5104506" y="1892483"/>
            <a:ext cx="4992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iostream</a:t>
            </a:r>
            <a:r>
              <a:rPr lang="zh-TW" altLang="en-US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函式庫中包含了</a:t>
            </a:r>
            <a:r>
              <a:rPr lang="en-US" altLang="zh-TW" b="1" dirty="0" err="1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cout</a:t>
            </a:r>
            <a:r>
              <a:rPr lang="zh-TW" altLang="en-US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輸出以及</a:t>
            </a:r>
            <a:r>
              <a:rPr lang="en-US" altLang="zh-TW" b="1" dirty="0" err="1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cin</a:t>
            </a:r>
            <a:r>
              <a:rPr lang="zh-TW" altLang="en-US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</a:t>
            </a:r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D0298D97-85EF-7E42-AF6D-B42B8FD6658A}"/>
              </a:ext>
            </a:extLst>
          </p:cNvPr>
          <p:cNvSpPr/>
          <p:nvPr/>
        </p:nvSpPr>
        <p:spPr>
          <a:xfrm>
            <a:off x="3965920" y="3801855"/>
            <a:ext cx="311990" cy="3119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2</a:t>
            </a:r>
            <a:endParaRPr kumimoji="1" lang="zh-TW" altLang="en-US" dirty="0"/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AD619F64-09F9-AB46-9E77-52F62A135DFB}"/>
              </a:ext>
            </a:extLst>
          </p:cNvPr>
          <p:cNvSpPr/>
          <p:nvPr/>
        </p:nvSpPr>
        <p:spPr>
          <a:xfrm>
            <a:off x="4335237" y="3782780"/>
            <a:ext cx="3528029" cy="350139"/>
          </a:xfrm>
          <a:prstGeom prst="roundRect">
            <a:avLst/>
          </a:prstGeom>
          <a:solidFill>
            <a:srgbClr val="FFC4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454C4EE-EF59-9F4D-8484-E45CDE3608F7}"/>
              </a:ext>
            </a:extLst>
          </p:cNvPr>
          <p:cNvSpPr/>
          <p:nvPr/>
        </p:nvSpPr>
        <p:spPr>
          <a:xfrm>
            <a:off x="4281454" y="3773184"/>
            <a:ext cx="3600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onsolas" panose="020B0609020204030204" pitchFamily="49" charset="0"/>
              </a:rPr>
              <a:t>使用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onsolas" panose="020B0609020204030204" pitchFamily="49" charset="0"/>
              </a:rPr>
              <a:t>string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onsolas" panose="020B0609020204030204" pitchFamily="49" charset="0"/>
              </a:rPr>
              <a:t>變數來儲存輸入的字串</a:t>
            </a:r>
            <a:endParaRPr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  <a:cs typeface="Consolas" panose="020B0609020204030204" pitchFamily="49" charset="0"/>
            </a:endParaRPr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3B6A77A3-6A0D-BC4C-BFC6-2446B62353DC}"/>
              </a:ext>
            </a:extLst>
          </p:cNvPr>
          <p:cNvSpPr/>
          <p:nvPr/>
        </p:nvSpPr>
        <p:spPr>
          <a:xfrm>
            <a:off x="4381249" y="4514599"/>
            <a:ext cx="3718160" cy="350139"/>
          </a:xfrm>
          <a:prstGeom prst="roundRect">
            <a:avLst/>
          </a:prstGeom>
          <a:solidFill>
            <a:srgbClr val="FFC4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22151BF0-9AF6-CE4E-9197-7C9F42CB9200}"/>
              </a:ext>
            </a:extLst>
          </p:cNvPr>
          <p:cNvSpPr/>
          <p:nvPr/>
        </p:nvSpPr>
        <p:spPr>
          <a:xfrm>
            <a:off x="6547984" y="5287135"/>
            <a:ext cx="1830597" cy="350139"/>
          </a:xfrm>
          <a:prstGeom prst="roundRect">
            <a:avLst/>
          </a:prstGeom>
          <a:solidFill>
            <a:srgbClr val="FFC4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AD81B731-FEC7-F94D-920E-6A0B66E4B7F4}"/>
              </a:ext>
            </a:extLst>
          </p:cNvPr>
          <p:cNvSpPr/>
          <p:nvPr/>
        </p:nvSpPr>
        <p:spPr>
          <a:xfrm>
            <a:off x="4006814" y="4539476"/>
            <a:ext cx="311990" cy="3119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3</a:t>
            </a:r>
            <a:endParaRPr kumimoji="1" lang="zh-TW" altLang="en-US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9286E5DB-9166-5640-A0B7-7F6DDA6C5D0C}"/>
              </a:ext>
            </a:extLst>
          </p:cNvPr>
          <p:cNvSpPr/>
          <p:nvPr/>
        </p:nvSpPr>
        <p:spPr>
          <a:xfrm>
            <a:off x="6173131" y="5306210"/>
            <a:ext cx="311990" cy="3119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4</a:t>
            </a:r>
            <a:endParaRPr kumimoji="1"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59305E7-6186-AB40-87AE-A03670BD04FE}"/>
              </a:ext>
            </a:extLst>
          </p:cNvPr>
          <p:cNvSpPr txBox="1"/>
          <p:nvPr/>
        </p:nvSpPr>
        <p:spPr>
          <a:xfrm>
            <a:off x="4335237" y="4505002"/>
            <a:ext cx="376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onsolas" panose="020B0609020204030204" pitchFamily="49" charset="0"/>
              </a:rPr>
              <a:t>利用</a:t>
            </a:r>
            <a:r>
              <a:rPr lang="en-US" altLang="zh-TW" b="1"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Consolas" panose="020B0609020204030204" pitchFamily="49" charset="0"/>
              </a:rPr>
              <a:t>cin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onsolas" panose="020B0609020204030204" pitchFamily="49" charset="0"/>
              </a:rPr>
              <a:t>將使用者輸入的字串儲入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onsolas" panose="020B0609020204030204" pitchFamily="49" charset="0"/>
              </a:rPr>
              <a:t>str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641D7F8-F991-294B-B77D-43F20BBE174C}"/>
              </a:ext>
            </a:extLst>
          </p:cNvPr>
          <p:cNvSpPr/>
          <p:nvPr/>
        </p:nvSpPr>
        <p:spPr>
          <a:xfrm>
            <a:off x="6541219" y="5306210"/>
            <a:ext cx="1837362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onsolas" panose="020B0609020204030204" pitchFamily="49" charset="0"/>
              </a:rPr>
              <a:t>用</a:t>
            </a:r>
            <a:r>
              <a:rPr lang="en-US" altLang="zh-TW" b="1"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Consolas" panose="020B0609020204030204" pitchFamily="49" charset="0"/>
              </a:rPr>
              <a:t>cout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onsolas" panose="020B0609020204030204" pitchFamily="49" charset="0"/>
              </a:rPr>
              <a:t>輸出結果</a:t>
            </a:r>
            <a:endParaRPr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18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 animBg="1"/>
      <p:bldP spid="11" grpId="0"/>
      <p:bldP spid="21" grpId="0" animBg="1"/>
      <p:bldP spid="23" grpId="0" animBg="1"/>
      <p:bldP spid="12" grpId="0"/>
      <p:bldP spid="25" grpId="0" animBg="1"/>
      <p:bldP spid="27" grpId="0" animBg="1"/>
      <p:bldP spid="28" grpId="0" animBg="1"/>
      <p:bldP spid="29" grpId="0" animBg="1"/>
      <p:bldP spid="13" grpId="0"/>
      <p:bldP spid="1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不規則四邊形 10">
            <a:extLst>
              <a:ext uri="{FF2B5EF4-FFF2-40B4-BE49-F238E27FC236}">
                <a16:creationId xmlns:a16="http://schemas.microsoft.com/office/drawing/2014/main" id="{7E11EC23-E684-1240-A14D-6921649EA626}"/>
              </a:ext>
            </a:extLst>
          </p:cNvPr>
          <p:cNvSpPr/>
          <p:nvPr/>
        </p:nvSpPr>
        <p:spPr>
          <a:xfrm>
            <a:off x="2583034" y="-196135"/>
            <a:ext cx="7025931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E4AFFCA-48EA-594F-A8A3-6CC193930AD3}"/>
              </a:ext>
            </a:extLst>
          </p:cNvPr>
          <p:cNvSpPr/>
          <p:nvPr/>
        </p:nvSpPr>
        <p:spPr>
          <a:xfrm>
            <a:off x="3339475" y="196695"/>
            <a:ext cx="5513048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&lt;&lt;</a:t>
            </a:r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跟</a:t>
            </a:r>
            <a:r>
              <a:rPr lang="en-US" altLang="zh-TW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&gt;&gt;</a:t>
            </a:r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代表資料流動的方向</a:t>
            </a:r>
            <a:endParaRPr lang="zh-TW" altLang="en-US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063552" y="1663594"/>
            <a:ext cx="8136904" cy="4106913"/>
          </a:xfrm>
          <a:prstGeom prst="roundRect">
            <a:avLst/>
          </a:prstGeom>
          <a:ln w="381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2400" dirty="0">
                <a:solidFill>
                  <a:schemeClr val="tx1"/>
                </a:solidFill>
                <a:latin typeface="Helvetica" pitchFamily="2" charset="0"/>
                <a:ea typeface="Microsoft JhengHei" panose="020B0604030504040204" pitchFamily="34" charset="-120"/>
                <a:cs typeface="Consolas" panose="020B0609020204030204" pitchFamily="49" charset="0"/>
              </a:rPr>
              <a:t>	#include &lt;iostream&gt;</a:t>
            </a:r>
          </a:p>
          <a:p>
            <a:r>
              <a:rPr lang="en-US" altLang="zh-TW" sz="2400" dirty="0">
                <a:solidFill>
                  <a:schemeClr val="tx1"/>
                </a:solidFill>
                <a:latin typeface="Helvetica" pitchFamily="2" charset="0"/>
                <a:ea typeface="Microsoft JhengHei" panose="020B0604030504040204" pitchFamily="34" charset="-120"/>
                <a:cs typeface="Consolas" panose="020B0609020204030204" pitchFamily="49" charset="0"/>
              </a:rPr>
              <a:t>	using namespace std;</a:t>
            </a:r>
          </a:p>
          <a:p>
            <a:r>
              <a:rPr lang="en-US" altLang="zh-TW" sz="2400" dirty="0">
                <a:solidFill>
                  <a:schemeClr val="tx1"/>
                </a:solidFill>
                <a:latin typeface="Helvetica" pitchFamily="2" charset="0"/>
                <a:ea typeface="Microsoft JhengHei" panose="020B0604030504040204" pitchFamily="34" charset="-120"/>
                <a:cs typeface="Consolas" panose="020B0609020204030204" pitchFamily="49" charset="0"/>
              </a:rPr>
              <a:t>	int main()</a:t>
            </a:r>
          </a:p>
          <a:p>
            <a:r>
              <a:rPr lang="en-US" altLang="zh-TW" sz="2400" dirty="0">
                <a:solidFill>
                  <a:schemeClr val="tx1"/>
                </a:solidFill>
                <a:latin typeface="Helvetica" pitchFamily="2" charset="0"/>
                <a:ea typeface="Microsoft JhengHei" panose="020B0604030504040204" pitchFamily="34" charset="-120"/>
                <a:cs typeface="Consolas" panose="020B0609020204030204" pitchFamily="49" charset="0"/>
              </a:rPr>
              <a:t>	{</a:t>
            </a:r>
          </a:p>
          <a:p>
            <a:r>
              <a:rPr lang="zh-TW" altLang="en-US" sz="2400" dirty="0">
                <a:solidFill>
                  <a:schemeClr val="tx1"/>
                </a:solidFill>
                <a:latin typeface="Helvetica" pitchFamily="2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  </a:t>
            </a:r>
            <a:r>
              <a:rPr lang="en-US" altLang="zh-TW" sz="2400" dirty="0">
                <a:solidFill>
                  <a:schemeClr val="tx1"/>
                </a:solidFill>
                <a:latin typeface="Helvetica" pitchFamily="2" charset="0"/>
                <a:ea typeface="Microsoft JhengHei" panose="020B0604030504040204" pitchFamily="34" charset="-120"/>
                <a:cs typeface="Consolas" panose="020B0609020204030204" pitchFamily="49" charset="0"/>
              </a:rPr>
              <a:t>	</a:t>
            </a:r>
            <a:r>
              <a:rPr lang="zh-TW" altLang="en-US" sz="2400" dirty="0">
                <a:solidFill>
                  <a:schemeClr val="tx1"/>
                </a:solidFill>
                <a:latin typeface="Helvetica" pitchFamily="2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  </a:t>
            </a:r>
            <a:r>
              <a:rPr lang="en-US" altLang="zh-TW" sz="2400" dirty="0">
                <a:solidFill>
                  <a:schemeClr val="tx1"/>
                </a:solidFill>
                <a:latin typeface="Helvetica" pitchFamily="2" charset="0"/>
                <a:ea typeface="Microsoft JhengHei" panose="020B0604030504040204" pitchFamily="34" charset="-120"/>
                <a:cs typeface="Consolas" panose="020B0609020204030204" pitchFamily="49" charset="0"/>
              </a:rPr>
              <a:t>string str;</a:t>
            </a:r>
          </a:p>
          <a:p>
            <a:pPr lvl="2"/>
            <a:r>
              <a:rPr lang="zh-TW" altLang="en-US" sz="2400" dirty="0">
                <a:solidFill>
                  <a:schemeClr val="tx1"/>
                </a:solidFill>
                <a:latin typeface="Helvetica" pitchFamily="2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  </a:t>
            </a:r>
            <a:r>
              <a:rPr lang="en-US" altLang="zh-TW" sz="2400" dirty="0">
                <a:solidFill>
                  <a:schemeClr val="tx1"/>
                </a:solidFill>
                <a:latin typeface="Helvetica" pitchFamily="2" charset="0"/>
                <a:ea typeface="Microsoft JhengHei" panose="020B0604030504040204" pitchFamily="34" charset="-120"/>
                <a:cs typeface="Consolas" panose="020B0609020204030204" pitchFamily="49" charset="0"/>
              </a:rPr>
              <a:t>cout &lt;&lt; “Enter a</a:t>
            </a:r>
            <a:r>
              <a:rPr lang="zh-TW" altLang="en-US" sz="2400" dirty="0">
                <a:solidFill>
                  <a:schemeClr val="tx1"/>
                </a:solidFill>
                <a:latin typeface="Helvetica" pitchFamily="2" charset="0"/>
                <a:ea typeface="Microsoft JhengHei" panose="020B0604030504040204" pitchFamily="34" charset="-120"/>
                <a:cs typeface="Consolas" panose="020B0609020204030204" pitchFamily="49" charset="0"/>
              </a:rPr>
              <a:t> </a:t>
            </a:r>
            <a:r>
              <a:rPr lang="en-US" altLang="zh-TW" sz="2400" dirty="0">
                <a:solidFill>
                  <a:schemeClr val="tx1"/>
                </a:solidFill>
                <a:latin typeface="Helvetica" pitchFamily="2" charset="0"/>
                <a:ea typeface="Microsoft JhengHei" panose="020B0604030504040204" pitchFamily="34" charset="-120"/>
                <a:cs typeface="Consolas" panose="020B0609020204030204" pitchFamily="49" charset="0"/>
              </a:rPr>
              <a:t>string:</a:t>
            </a:r>
            <a:r>
              <a:rPr lang="zh-TW" altLang="en-US" sz="2400" dirty="0">
                <a:solidFill>
                  <a:schemeClr val="tx1"/>
                </a:solidFill>
                <a:latin typeface="Helvetica" pitchFamily="2" charset="0"/>
                <a:ea typeface="Microsoft JhengHei" panose="020B0604030504040204" pitchFamily="34" charset="-120"/>
                <a:cs typeface="Consolas" panose="020B0609020204030204" pitchFamily="49" charset="0"/>
              </a:rPr>
              <a:t> </a:t>
            </a:r>
            <a:r>
              <a:rPr lang="en-US" altLang="zh-TW" sz="2400" dirty="0">
                <a:solidFill>
                  <a:schemeClr val="tx1"/>
                </a:solidFill>
                <a:latin typeface="Helvetica" pitchFamily="2" charset="0"/>
                <a:ea typeface="Microsoft JhengHei" panose="020B0604030504040204" pitchFamily="34" charset="-120"/>
                <a:cs typeface="Consolas" panose="020B0609020204030204" pitchFamily="49" charset="0"/>
              </a:rPr>
              <a:t>"; </a:t>
            </a:r>
          </a:p>
          <a:p>
            <a:pPr lvl="2"/>
            <a:r>
              <a:rPr lang="zh-TW" altLang="en-US" sz="2400" dirty="0">
                <a:solidFill>
                  <a:schemeClr val="tx1"/>
                </a:solidFill>
                <a:latin typeface="Helvetica" pitchFamily="2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  </a:t>
            </a:r>
            <a:r>
              <a:rPr lang="en-US" altLang="zh-TW" sz="2400" dirty="0">
                <a:solidFill>
                  <a:schemeClr val="tx1"/>
                </a:solidFill>
                <a:latin typeface="Helvetica" pitchFamily="2" charset="0"/>
                <a:ea typeface="Microsoft JhengHei" panose="020B0604030504040204" pitchFamily="34" charset="-120"/>
                <a:cs typeface="Consolas" panose="020B0609020204030204" pitchFamily="49" charset="0"/>
              </a:rPr>
              <a:t>cin &gt;&gt; str;</a:t>
            </a:r>
          </a:p>
          <a:p>
            <a:pPr lvl="2"/>
            <a:r>
              <a:rPr lang="en-US" altLang="zh-TW" sz="2400" dirty="0">
                <a:solidFill>
                  <a:schemeClr val="tx1"/>
                </a:solidFill>
                <a:latin typeface="Helvetica" pitchFamily="2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 </a:t>
            </a:r>
            <a:r>
              <a:rPr lang="zh-TW" altLang="en-US" sz="2400" dirty="0">
                <a:solidFill>
                  <a:schemeClr val="tx1"/>
                </a:solidFill>
                <a:latin typeface="Helvetica" pitchFamily="2" charset="0"/>
                <a:ea typeface="Microsoft JhengHei" panose="020B0604030504040204" pitchFamily="34" charset="-120"/>
                <a:cs typeface="Consolas" panose="020B0609020204030204" pitchFamily="49" charset="0"/>
              </a:rPr>
              <a:t> </a:t>
            </a:r>
            <a:r>
              <a:rPr lang="en-US" altLang="zh-TW" sz="2400" dirty="0">
                <a:solidFill>
                  <a:schemeClr val="tx1"/>
                </a:solidFill>
                <a:latin typeface="Helvetica" pitchFamily="2" charset="0"/>
                <a:ea typeface="Microsoft JhengHei" panose="020B0604030504040204" pitchFamily="34" charset="-120"/>
                <a:cs typeface="Consolas" panose="020B0609020204030204" pitchFamily="49" charset="0"/>
              </a:rPr>
              <a:t>cout &lt;&lt; "Your input is: "  &lt;&lt; str &lt;&lt; endl;</a:t>
            </a:r>
          </a:p>
          <a:p>
            <a:pPr lvl="2"/>
            <a:r>
              <a:rPr lang="zh-TW" altLang="en-US" sz="2400" dirty="0">
                <a:solidFill>
                  <a:schemeClr val="tx1"/>
                </a:solidFill>
                <a:latin typeface="Helvetica" pitchFamily="2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 </a:t>
            </a:r>
            <a:r>
              <a:rPr lang="en-US" altLang="zh-TW" sz="2400" dirty="0">
                <a:solidFill>
                  <a:schemeClr val="tx1"/>
                </a:solidFill>
                <a:latin typeface="Helvetica" pitchFamily="2" charset="0"/>
                <a:ea typeface="Microsoft JhengHei" panose="020B0604030504040204" pitchFamily="34" charset="-120"/>
                <a:cs typeface="Consolas" panose="020B0609020204030204" pitchFamily="49" charset="0"/>
              </a:rPr>
              <a:t>return</a:t>
            </a:r>
            <a:r>
              <a:rPr lang="zh-TW" altLang="en-US" sz="2400" dirty="0">
                <a:solidFill>
                  <a:schemeClr val="tx1"/>
                </a:solidFill>
                <a:latin typeface="Helvetica" pitchFamily="2" charset="0"/>
                <a:ea typeface="Microsoft JhengHei" panose="020B0604030504040204" pitchFamily="34" charset="-120"/>
                <a:cs typeface="Consolas" panose="020B0609020204030204" pitchFamily="49" charset="0"/>
              </a:rPr>
              <a:t> </a:t>
            </a:r>
            <a:r>
              <a:rPr lang="en-US" altLang="zh-TW" sz="2400" dirty="0">
                <a:solidFill>
                  <a:schemeClr val="tx1"/>
                </a:solidFill>
                <a:latin typeface="Helvetica" pitchFamily="2" charset="0"/>
                <a:ea typeface="Microsoft JhengHei" panose="020B0604030504040204" pitchFamily="34" charset="-120"/>
                <a:cs typeface="Consolas" panose="020B0609020204030204" pitchFamily="49" charset="0"/>
              </a:rPr>
              <a:t>0;</a:t>
            </a:r>
          </a:p>
          <a:p>
            <a:pPr lvl="2"/>
            <a:r>
              <a:rPr lang="en-US" altLang="zh-TW" sz="2400" dirty="0">
                <a:solidFill>
                  <a:schemeClr val="tx1"/>
                </a:solidFill>
                <a:latin typeface="Helvetica" pitchFamily="2" charset="0"/>
                <a:ea typeface="Microsoft JhengHei" panose="020B0604030504040204" pitchFamily="34" charset="-120"/>
                <a:cs typeface="Consolas" panose="020B0609020204030204" pitchFamily="49" charset="0"/>
              </a:rPr>
              <a:t>}</a:t>
            </a:r>
          </a:p>
        </p:txBody>
      </p:sp>
      <p:pic>
        <p:nvPicPr>
          <p:cNvPr id="1026" name="Picture 2" descr="http://static.ettoday.net/images/147/d14745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9" y="3542281"/>
            <a:ext cx="1081777" cy="67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cdn1.techbang.com.tw/system/images/151133/original/95f06ea9e6a5693a44a95aecc83f8ae8.jpg?139090826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50" y="4220016"/>
            <a:ext cx="961412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向右箭號 7"/>
          <p:cNvSpPr/>
          <p:nvPr/>
        </p:nvSpPr>
        <p:spPr>
          <a:xfrm>
            <a:off x="3361353" y="4007613"/>
            <a:ext cx="1080120" cy="519108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 rot="10800000">
            <a:off x="3309513" y="3641797"/>
            <a:ext cx="1131960" cy="519107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59565EF-5953-1D49-B5A2-1D3BFC6529DB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0864AFE-B841-CD4D-9311-9E7BEA36AFE0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</p:spTree>
    <p:extLst>
      <p:ext uri="{BB962C8B-B14F-4D97-AF65-F5344CB8AC3E}">
        <p14:creationId xmlns:p14="http://schemas.microsoft.com/office/powerpoint/2010/main" val="384058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不規則四邊形 36">
            <a:extLst>
              <a:ext uri="{FF2B5EF4-FFF2-40B4-BE49-F238E27FC236}">
                <a16:creationId xmlns:a16="http://schemas.microsoft.com/office/drawing/2014/main" id="{42AB4208-7F76-8446-A541-07DBE91B72A6}"/>
              </a:ext>
            </a:extLst>
          </p:cNvPr>
          <p:cNvSpPr/>
          <p:nvPr/>
        </p:nvSpPr>
        <p:spPr>
          <a:xfrm>
            <a:off x="2583034" y="-196135"/>
            <a:ext cx="7025931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4D660443-B2BD-E142-AD69-091BA8BC3557}"/>
              </a:ext>
            </a:extLst>
          </p:cNvPr>
          <p:cNvSpPr/>
          <p:nvPr/>
        </p:nvSpPr>
        <p:spPr>
          <a:xfrm>
            <a:off x="2925900" y="201044"/>
            <a:ext cx="6340197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不只有編譯器可以把程式碼變程式</a:t>
            </a:r>
          </a:p>
        </p:txBody>
      </p:sp>
      <p:sp>
        <p:nvSpPr>
          <p:cNvPr id="62" name="圓角矩形 61">
            <a:extLst>
              <a:ext uri="{FF2B5EF4-FFF2-40B4-BE49-F238E27FC236}">
                <a16:creationId xmlns:a16="http://schemas.microsoft.com/office/drawing/2014/main" id="{CE19C829-5596-414B-8352-8259424E36EE}"/>
              </a:ext>
            </a:extLst>
          </p:cNvPr>
          <p:cNvSpPr/>
          <p:nvPr/>
        </p:nvSpPr>
        <p:spPr>
          <a:xfrm>
            <a:off x="1487416" y="3209228"/>
            <a:ext cx="9129784" cy="335571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2" name="圓角矩形 51">
            <a:extLst>
              <a:ext uri="{FF2B5EF4-FFF2-40B4-BE49-F238E27FC236}">
                <a16:creationId xmlns:a16="http://schemas.microsoft.com/office/drawing/2014/main" id="{5A56F4C0-DB13-A54A-AD49-BB736A133207}"/>
              </a:ext>
            </a:extLst>
          </p:cNvPr>
          <p:cNvSpPr/>
          <p:nvPr/>
        </p:nvSpPr>
        <p:spPr>
          <a:xfrm>
            <a:off x="1487416" y="1308439"/>
            <a:ext cx="9129784" cy="16589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06D7D6C-253A-184F-A53D-6DD7A4FDA18F}"/>
              </a:ext>
            </a:extLst>
          </p:cNvPr>
          <p:cNvSpPr txBox="1"/>
          <p:nvPr/>
        </p:nvSpPr>
        <p:spPr>
          <a:xfrm>
            <a:off x="4599356" y="3432854"/>
            <a:ext cx="2222083" cy="1107996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#include &lt;iostream&gt; </a:t>
            </a:r>
          </a:p>
          <a:p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using namespace std; </a:t>
            </a:r>
          </a:p>
          <a:p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main() { </a:t>
            </a:r>
          </a:p>
          <a:p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</a:t>
            </a:r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cout &lt;&lt; "Hello! World!\n"; </a:t>
            </a:r>
          </a:p>
          <a:p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</a:t>
            </a:r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return 0; </a:t>
            </a:r>
          </a:p>
          <a:p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FBD99AD-7E9F-8543-8491-5E04D91D916E}"/>
              </a:ext>
            </a:extLst>
          </p:cNvPr>
          <p:cNvSpPr txBox="1"/>
          <p:nvPr/>
        </p:nvSpPr>
        <p:spPr>
          <a:xfrm>
            <a:off x="3137224" y="5080598"/>
            <a:ext cx="3716082" cy="1107996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20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en-US" altLang="zh-TW" sz="1100" dirty="0"/>
              <a:t>chartNO &lt;- as.character(labelOrigin[i,1])</a:t>
            </a:r>
          </a:p>
          <a:p>
            <a:r>
              <a:rPr lang="en-US" altLang="zh-TW" sz="1100" dirty="0"/>
              <a:t>case &lt;- as.character(labelOrigin[i,2])</a:t>
            </a:r>
          </a:p>
          <a:p>
            <a:r>
              <a:rPr lang="en-US" altLang="zh-TW" sz="1100" dirty="0"/>
              <a:t>control &lt;- as.character(labelOrigin[i,3])</a:t>
            </a:r>
          </a:p>
          <a:p>
            <a:r>
              <a:rPr lang="en-US" altLang="zh-TW" sz="1100" dirty="0"/>
              <a:t>candidaPersistent &lt;- as.character(labelOrigin[i,4])</a:t>
            </a:r>
          </a:p>
          <a:p>
            <a:r>
              <a:rPr lang="en-US" altLang="zh-TW" sz="1100" dirty="0"/>
              <a:t>candidaPolymicrobial &lt;- as.character(labelOrigin[i,5])</a:t>
            </a:r>
          </a:p>
          <a:p>
            <a:r>
              <a:rPr lang="en-US" altLang="zh-TW" sz="1100" dirty="0"/>
              <a:t>bactPersistent &lt;- as.character(labelOrigin[i,6])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A93C8571-453A-5F41-B0D0-DF44F99B26C4}"/>
              </a:ext>
            </a:extLst>
          </p:cNvPr>
          <p:cNvSpPr txBox="1"/>
          <p:nvPr/>
        </p:nvSpPr>
        <p:spPr>
          <a:xfrm>
            <a:off x="6899287" y="477380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b="1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 dirty="0"/>
              <a:t>直譯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02CED1E-3D5C-8040-8BAF-AEC43A231BC9}"/>
              </a:ext>
            </a:extLst>
          </p:cNvPr>
          <p:cNvSpPr/>
          <p:nvPr/>
        </p:nvSpPr>
        <p:spPr>
          <a:xfrm>
            <a:off x="1815969" y="3547901"/>
            <a:ext cx="2093843" cy="872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編譯（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Compile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</a:t>
            </a:r>
            <a:endParaRPr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直譯（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Interpret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C54154D-33A2-0D42-B0D4-3CA4B9E74CF8}"/>
              </a:ext>
            </a:extLst>
          </p:cNvPr>
          <p:cNvSpPr/>
          <p:nvPr/>
        </p:nvSpPr>
        <p:spPr>
          <a:xfrm>
            <a:off x="1815969" y="1517934"/>
            <a:ext cx="2279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組譯（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Assembler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</a:t>
            </a:r>
            <a:endParaRPr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29F6A39-7ECB-7748-9CF8-D8A20949FFA6}"/>
              </a:ext>
            </a:extLst>
          </p:cNvPr>
          <p:cNvSpPr txBox="1"/>
          <p:nvPr/>
        </p:nvSpPr>
        <p:spPr>
          <a:xfrm>
            <a:off x="6825100" y="159587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組譯器</a:t>
            </a:r>
          </a:p>
        </p:txBody>
      </p: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1DBAD028-240D-564A-AFFC-A1A08FC9F8B5}"/>
              </a:ext>
            </a:extLst>
          </p:cNvPr>
          <p:cNvGrpSpPr/>
          <p:nvPr/>
        </p:nvGrpSpPr>
        <p:grpSpPr>
          <a:xfrm>
            <a:off x="5167607" y="1831060"/>
            <a:ext cx="1657495" cy="613742"/>
            <a:chOff x="2082799" y="1717040"/>
            <a:chExt cx="1657495" cy="613742"/>
          </a:xfrm>
        </p:grpSpPr>
        <p:sp>
          <p:nvSpPr>
            <p:cNvPr id="40" name="結束點 39">
              <a:extLst>
                <a:ext uri="{FF2B5EF4-FFF2-40B4-BE49-F238E27FC236}">
                  <a16:creationId xmlns:a16="http://schemas.microsoft.com/office/drawing/2014/main" id="{9A354319-B90C-2F4E-8AE0-E0DDC655BFF5}"/>
                </a:ext>
              </a:extLst>
            </p:cNvPr>
            <p:cNvSpPr/>
            <p:nvPr/>
          </p:nvSpPr>
          <p:spPr>
            <a:xfrm>
              <a:off x="2082799" y="1717040"/>
              <a:ext cx="1657495" cy="613742"/>
            </a:xfrm>
            <a:prstGeom prst="flowChartTerminator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B1CD8C19-DEEE-2149-A76C-C76122A08FDA}"/>
                </a:ext>
              </a:extLst>
            </p:cNvPr>
            <p:cNvSpPr/>
            <p:nvPr/>
          </p:nvSpPr>
          <p:spPr>
            <a:xfrm>
              <a:off x="2357547" y="1839245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組合語言</a:t>
              </a:r>
            </a:p>
          </p:txBody>
        </p: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6F0D878D-3198-264D-B24F-84F50464A42C}"/>
              </a:ext>
            </a:extLst>
          </p:cNvPr>
          <p:cNvGrpSpPr/>
          <p:nvPr/>
        </p:nvGrpSpPr>
        <p:grpSpPr>
          <a:xfrm>
            <a:off x="7710992" y="1831060"/>
            <a:ext cx="1657495" cy="613742"/>
            <a:chOff x="4389117" y="1717040"/>
            <a:chExt cx="1657495" cy="613742"/>
          </a:xfrm>
        </p:grpSpPr>
        <p:sp>
          <p:nvSpPr>
            <p:cNvPr id="43" name="結束點 42">
              <a:extLst>
                <a:ext uri="{FF2B5EF4-FFF2-40B4-BE49-F238E27FC236}">
                  <a16:creationId xmlns:a16="http://schemas.microsoft.com/office/drawing/2014/main" id="{B582BDE4-42FF-B548-BE05-D1F4394298CD}"/>
                </a:ext>
              </a:extLst>
            </p:cNvPr>
            <p:cNvSpPr/>
            <p:nvPr/>
          </p:nvSpPr>
          <p:spPr>
            <a:xfrm>
              <a:off x="4389117" y="1717040"/>
              <a:ext cx="1657495" cy="613742"/>
            </a:xfrm>
            <a:prstGeom prst="flowChartTerminator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49F8FBD-7A7B-204E-ACF8-37E4C089C099}"/>
                </a:ext>
              </a:extLst>
            </p:cNvPr>
            <p:cNvSpPr/>
            <p:nvPr/>
          </p:nvSpPr>
          <p:spPr>
            <a:xfrm>
              <a:off x="4663864" y="1839245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機器語言</a:t>
              </a:r>
            </a:p>
          </p:txBody>
        </p:sp>
      </p:grpSp>
      <p:sp>
        <p:nvSpPr>
          <p:cNvPr id="45" name="向右箭號 44">
            <a:extLst>
              <a:ext uri="{FF2B5EF4-FFF2-40B4-BE49-F238E27FC236}">
                <a16:creationId xmlns:a16="http://schemas.microsoft.com/office/drawing/2014/main" id="{6E59DC06-D30A-3F43-ABC8-706EF6DE642D}"/>
              </a:ext>
            </a:extLst>
          </p:cNvPr>
          <p:cNvSpPr/>
          <p:nvPr/>
        </p:nvSpPr>
        <p:spPr>
          <a:xfrm>
            <a:off x="6899287" y="1928306"/>
            <a:ext cx="757247" cy="42164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393E9584-8EAD-0649-87D1-8FE3171DBB86}"/>
              </a:ext>
            </a:extLst>
          </p:cNvPr>
          <p:cNvSpPr txBox="1"/>
          <p:nvPr/>
        </p:nvSpPr>
        <p:spPr>
          <a:xfrm>
            <a:off x="6825100" y="34448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編譯</a:t>
            </a:r>
          </a:p>
        </p:txBody>
      </p: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AC2E717F-56BA-4241-A52E-EA1FBFB83123}"/>
              </a:ext>
            </a:extLst>
          </p:cNvPr>
          <p:cNvGrpSpPr/>
          <p:nvPr/>
        </p:nvGrpSpPr>
        <p:grpSpPr>
          <a:xfrm>
            <a:off x="7710992" y="3679981"/>
            <a:ext cx="1657495" cy="613742"/>
            <a:chOff x="4389117" y="1717040"/>
            <a:chExt cx="1657495" cy="613742"/>
          </a:xfrm>
        </p:grpSpPr>
        <p:sp>
          <p:nvSpPr>
            <p:cNvPr id="48" name="結束點 47">
              <a:extLst>
                <a:ext uri="{FF2B5EF4-FFF2-40B4-BE49-F238E27FC236}">
                  <a16:creationId xmlns:a16="http://schemas.microsoft.com/office/drawing/2014/main" id="{5D2D4AD5-85C3-E44F-A519-8D9FFC2DF58C}"/>
                </a:ext>
              </a:extLst>
            </p:cNvPr>
            <p:cNvSpPr/>
            <p:nvPr/>
          </p:nvSpPr>
          <p:spPr>
            <a:xfrm>
              <a:off x="4389117" y="1717040"/>
              <a:ext cx="1657495" cy="613742"/>
            </a:xfrm>
            <a:prstGeom prst="flowChartTerminator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FAEDB758-BEAD-EE40-B0C3-B3708A7B3348}"/>
                </a:ext>
              </a:extLst>
            </p:cNvPr>
            <p:cNvSpPr/>
            <p:nvPr/>
          </p:nvSpPr>
          <p:spPr>
            <a:xfrm>
              <a:off x="4894698" y="1839245"/>
              <a:ext cx="6463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程式</a:t>
              </a:r>
            </a:p>
          </p:txBody>
        </p:sp>
      </p:grpSp>
      <p:sp>
        <p:nvSpPr>
          <p:cNvPr id="50" name="向右箭號 49">
            <a:extLst>
              <a:ext uri="{FF2B5EF4-FFF2-40B4-BE49-F238E27FC236}">
                <a16:creationId xmlns:a16="http://schemas.microsoft.com/office/drawing/2014/main" id="{9C15DC5A-E92E-7F46-AB68-1CF6488CF9AE}"/>
              </a:ext>
            </a:extLst>
          </p:cNvPr>
          <p:cNvSpPr/>
          <p:nvPr/>
        </p:nvSpPr>
        <p:spPr>
          <a:xfrm>
            <a:off x="6899287" y="3777227"/>
            <a:ext cx="757247" cy="42164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5505E3BF-41B4-5948-9EC3-2DED7BD54811}"/>
              </a:ext>
            </a:extLst>
          </p:cNvPr>
          <p:cNvGrpSpPr/>
          <p:nvPr/>
        </p:nvGrpSpPr>
        <p:grpSpPr>
          <a:xfrm rot="5400000">
            <a:off x="8072691" y="5332792"/>
            <a:ext cx="1382744" cy="613742"/>
            <a:chOff x="4389117" y="1717040"/>
            <a:chExt cx="1657495" cy="613742"/>
          </a:xfrm>
        </p:grpSpPr>
        <p:sp>
          <p:nvSpPr>
            <p:cNvPr id="54" name="結束點 53">
              <a:extLst>
                <a:ext uri="{FF2B5EF4-FFF2-40B4-BE49-F238E27FC236}">
                  <a16:creationId xmlns:a16="http://schemas.microsoft.com/office/drawing/2014/main" id="{D465B5A6-77E2-144D-A081-D857ABC9E869}"/>
                </a:ext>
              </a:extLst>
            </p:cNvPr>
            <p:cNvSpPr/>
            <p:nvPr/>
          </p:nvSpPr>
          <p:spPr>
            <a:xfrm>
              <a:off x="4389117" y="1717040"/>
              <a:ext cx="1657495" cy="613742"/>
            </a:xfrm>
            <a:prstGeom prst="flowChartTerminator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AAFA16E0-30B8-7E46-B74C-BD8364F3B772}"/>
                </a:ext>
              </a:extLst>
            </p:cNvPr>
            <p:cNvSpPr/>
            <p:nvPr/>
          </p:nvSpPr>
          <p:spPr>
            <a:xfrm rot="16200000">
              <a:off x="5025733" y="1700746"/>
              <a:ext cx="38098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執行</a:t>
              </a:r>
            </a:p>
          </p:txBody>
        </p:sp>
      </p:grpSp>
      <p:sp>
        <p:nvSpPr>
          <p:cNvPr id="56" name="向右箭號 55">
            <a:extLst>
              <a:ext uri="{FF2B5EF4-FFF2-40B4-BE49-F238E27FC236}">
                <a16:creationId xmlns:a16="http://schemas.microsoft.com/office/drawing/2014/main" id="{0AA40119-8E0C-AF42-8DAA-C8A894B0B945}"/>
              </a:ext>
            </a:extLst>
          </p:cNvPr>
          <p:cNvSpPr/>
          <p:nvPr/>
        </p:nvSpPr>
        <p:spPr>
          <a:xfrm>
            <a:off x="6969682" y="5141205"/>
            <a:ext cx="1210628" cy="113419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7" name="向右箭號 56">
            <a:extLst>
              <a:ext uri="{FF2B5EF4-FFF2-40B4-BE49-F238E27FC236}">
                <a16:creationId xmlns:a16="http://schemas.microsoft.com/office/drawing/2014/main" id="{314D966A-FA5B-2E41-B0DD-BB2A2B498E54}"/>
              </a:ext>
            </a:extLst>
          </p:cNvPr>
          <p:cNvSpPr/>
          <p:nvPr/>
        </p:nvSpPr>
        <p:spPr>
          <a:xfrm>
            <a:off x="6969682" y="5318816"/>
            <a:ext cx="1210628" cy="113419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8" name="向右箭號 57">
            <a:extLst>
              <a:ext uri="{FF2B5EF4-FFF2-40B4-BE49-F238E27FC236}">
                <a16:creationId xmlns:a16="http://schemas.microsoft.com/office/drawing/2014/main" id="{B47A5D43-EC02-E046-B4E3-A418FEFD3FDE}"/>
              </a:ext>
            </a:extLst>
          </p:cNvPr>
          <p:cNvSpPr/>
          <p:nvPr/>
        </p:nvSpPr>
        <p:spPr>
          <a:xfrm>
            <a:off x="6969682" y="5496426"/>
            <a:ext cx="1210628" cy="113419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9" name="向右箭號 58">
            <a:extLst>
              <a:ext uri="{FF2B5EF4-FFF2-40B4-BE49-F238E27FC236}">
                <a16:creationId xmlns:a16="http://schemas.microsoft.com/office/drawing/2014/main" id="{F9690CBA-2DCC-C44C-9FF7-84EB57D84A62}"/>
              </a:ext>
            </a:extLst>
          </p:cNvPr>
          <p:cNvSpPr/>
          <p:nvPr/>
        </p:nvSpPr>
        <p:spPr>
          <a:xfrm>
            <a:off x="6969682" y="5674038"/>
            <a:ext cx="1210628" cy="113419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0" name="向右箭號 59">
            <a:extLst>
              <a:ext uri="{FF2B5EF4-FFF2-40B4-BE49-F238E27FC236}">
                <a16:creationId xmlns:a16="http://schemas.microsoft.com/office/drawing/2014/main" id="{DD654E60-6D48-9447-AF17-3A1FDD2580C0}"/>
              </a:ext>
            </a:extLst>
          </p:cNvPr>
          <p:cNvSpPr/>
          <p:nvPr/>
        </p:nvSpPr>
        <p:spPr>
          <a:xfrm>
            <a:off x="6969682" y="5851652"/>
            <a:ext cx="1210627" cy="113417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1" name="向右箭號 60">
            <a:extLst>
              <a:ext uri="{FF2B5EF4-FFF2-40B4-BE49-F238E27FC236}">
                <a16:creationId xmlns:a16="http://schemas.microsoft.com/office/drawing/2014/main" id="{F519F4AE-D53B-E54C-96FC-C3124F3CD3B3}"/>
              </a:ext>
            </a:extLst>
          </p:cNvPr>
          <p:cNvSpPr/>
          <p:nvPr/>
        </p:nvSpPr>
        <p:spPr>
          <a:xfrm>
            <a:off x="6969682" y="6029261"/>
            <a:ext cx="1210628" cy="113417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6AFF749-66AF-4046-9AF3-DA0C2777ECC5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42E45F08-A939-EC4A-B8F2-E626AE999C62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</p:spTree>
    <p:extLst>
      <p:ext uri="{BB962C8B-B14F-4D97-AF65-F5344CB8AC3E}">
        <p14:creationId xmlns:p14="http://schemas.microsoft.com/office/powerpoint/2010/main" val="25224338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不規則四邊形 7">
            <a:extLst>
              <a:ext uri="{FF2B5EF4-FFF2-40B4-BE49-F238E27FC236}">
                <a16:creationId xmlns:a16="http://schemas.microsoft.com/office/drawing/2014/main" id="{6CC2736A-7676-0242-ABA5-295A2C1E81B3}"/>
              </a:ext>
            </a:extLst>
          </p:cNvPr>
          <p:cNvSpPr/>
          <p:nvPr/>
        </p:nvSpPr>
        <p:spPr>
          <a:xfrm>
            <a:off x="2583034" y="-196135"/>
            <a:ext cx="7025931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DBE299F-47F1-F744-94B8-0A36BACEA787}"/>
              </a:ext>
            </a:extLst>
          </p:cNvPr>
          <p:cNvSpPr/>
          <p:nvPr/>
        </p:nvSpPr>
        <p:spPr>
          <a:xfrm>
            <a:off x="5043467" y="118613"/>
            <a:ext cx="2105063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TW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Practice</a:t>
            </a:r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endParaRPr lang="zh-TW" altLang="en-US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993" y="3280300"/>
            <a:ext cx="8708014" cy="2602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B36989F-96EF-6C44-8790-8ABC699C8525}"/>
              </a:ext>
            </a:extLst>
          </p:cNvPr>
          <p:cNvSpPr/>
          <p:nvPr/>
        </p:nvSpPr>
        <p:spPr>
          <a:xfrm>
            <a:off x="3048000" y="1615604"/>
            <a:ext cx="6096000" cy="7405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32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分別使用</a:t>
            </a:r>
            <a:r>
              <a:rPr lang="en-US" altLang="zh-TW" sz="32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</a:t>
            </a:r>
            <a:r>
              <a:rPr lang="en-US" altLang="zh-TW" sz="3200" b="1" dirty="0" err="1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c++</a:t>
            </a:r>
            <a:r>
              <a:rPr lang="zh-TW" altLang="en-US" sz="32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完成以下輸出</a:t>
            </a:r>
            <a:endParaRPr lang="en-US" altLang="zh-TW" sz="3200" b="1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7D78A96-974D-384E-B992-12838093F3AE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B65AD97-616E-FB4B-B5BD-A3CE495C41BA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</p:spTree>
    <p:extLst>
      <p:ext uri="{BB962C8B-B14F-4D97-AF65-F5344CB8AC3E}">
        <p14:creationId xmlns:p14="http://schemas.microsoft.com/office/powerpoint/2010/main" val="198686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" r="1156"/>
          <a:stretch/>
        </p:blipFill>
        <p:spPr bwMode="auto">
          <a:xfrm>
            <a:off x="1436483" y="3429000"/>
            <a:ext cx="9319031" cy="199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F250B073-EE6C-0E4C-9BB1-323A851015D7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B9A55F8-AA85-304C-B5CD-AFE670AEFA53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64C3D9C-BEF2-014C-A20C-1438CB97AD22}"/>
              </a:ext>
            </a:extLst>
          </p:cNvPr>
          <p:cNvSpPr/>
          <p:nvPr/>
        </p:nvSpPr>
        <p:spPr>
          <a:xfrm>
            <a:off x="3047998" y="1642232"/>
            <a:ext cx="6096000" cy="7405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</a:t>
            </a:r>
            <a:r>
              <a:rPr lang="en-US" altLang="zh-TW" sz="3200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c++</a:t>
            </a:r>
            <a:r>
              <a:rPr lang="zh-TW" altLang="en-US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完成以下對話</a:t>
            </a:r>
            <a:endParaRPr lang="en-US" altLang="zh-TW" sz="32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不規則四邊形 7">
            <a:extLst>
              <a:ext uri="{FF2B5EF4-FFF2-40B4-BE49-F238E27FC236}">
                <a16:creationId xmlns:a16="http://schemas.microsoft.com/office/drawing/2014/main" id="{61E2C7CB-A5C9-EA41-BA00-3771640B1A64}"/>
              </a:ext>
            </a:extLst>
          </p:cNvPr>
          <p:cNvSpPr/>
          <p:nvPr/>
        </p:nvSpPr>
        <p:spPr>
          <a:xfrm>
            <a:off x="2583034" y="-196135"/>
            <a:ext cx="7025931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421CE4E-8F98-3541-B12A-DCBAE7411D51}"/>
              </a:ext>
            </a:extLst>
          </p:cNvPr>
          <p:cNvSpPr/>
          <p:nvPr/>
        </p:nvSpPr>
        <p:spPr>
          <a:xfrm>
            <a:off x="5043467" y="118613"/>
            <a:ext cx="2105063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TW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Practice</a:t>
            </a:r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endParaRPr lang="zh-TW" altLang="en-US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499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54808311-E07F-054A-8C90-E9AF00715D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63000"/>
                    </a14:imgEffect>
                  </a14:imgLayer>
                </a14:imgProps>
              </a:ext>
            </a:extLst>
          </a:blip>
          <a:srcRect b="37255"/>
          <a:stretch/>
        </p:blipFill>
        <p:spPr>
          <a:xfrm>
            <a:off x="-2" y="0"/>
            <a:ext cx="12192001" cy="430306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06B4CD5-1FC1-0948-A8B0-05E00D788709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bg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AB873D4-5593-B042-8EAB-A5B45106F11D}"/>
              </a:ext>
            </a:extLst>
          </p:cNvPr>
          <p:cNvSpPr txBox="1"/>
          <p:nvPr/>
        </p:nvSpPr>
        <p:spPr>
          <a:xfrm>
            <a:off x="11622612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A4DBFAC9-33D2-C14F-9161-B3817D710065}"/>
              </a:ext>
            </a:extLst>
          </p:cNvPr>
          <p:cNvSpPr/>
          <p:nvPr/>
        </p:nvSpPr>
        <p:spPr>
          <a:xfrm>
            <a:off x="3525643" y="1820662"/>
            <a:ext cx="5140713" cy="1044525"/>
          </a:xfrm>
          <a:prstGeom prst="roundRect">
            <a:avLst/>
          </a:prstGeom>
          <a:solidFill>
            <a:schemeClr val="bg1">
              <a:alpha val="82000"/>
            </a:schemeClr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EDA5B88-5B1A-1440-B106-FB2694682719}"/>
              </a:ext>
            </a:extLst>
          </p:cNvPr>
          <p:cNvSpPr/>
          <p:nvPr/>
        </p:nvSpPr>
        <p:spPr>
          <a:xfrm>
            <a:off x="4991347" y="2019758"/>
            <a:ext cx="23022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Problem?</a:t>
            </a:r>
            <a:endParaRPr lang="zh-TW" altLang="en-US" sz="3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C43999FF-40B8-D449-81CA-BC5206C11D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60"/>
          <a:stretch/>
        </p:blipFill>
        <p:spPr bwMode="auto">
          <a:xfrm>
            <a:off x="1607958" y="4905983"/>
            <a:ext cx="8424936" cy="1102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684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321E2AFA-3054-5C44-96D6-779DC671EE23}"/>
              </a:ext>
            </a:extLst>
          </p:cNvPr>
          <p:cNvSpPr/>
          <p:nvPr/>
        </p:nvSpPr>
        <p:spPr>
          <a:xfrm>
            <a:off x="2890835" y="852527"/>
            <a:ext cx="6415027" cy="257647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3164387" y="1130029"/>
            <a:ext cx="5863225" cy="202146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遇到空白或是</a:t>
            </a:r>
            <a:r>
              <a:rPr lang="en-US" altLang="zh-TW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enter</a:t>
            </a:r>
            <a:r>
              <a:rPr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時，中斷</a:t>
            </a:r>
            <a:r>
              <a:rPr lang="en-US" altLang="zh-TW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cin</a:t>
            </a:r>
            <a:r>
              <a:rPr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的匯入</a:t>
            </a:r>
            <a:endParaRPr lang="en-US" altLang="zh-TW" sz="2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需要輸入空白時，使用</a:t>
            </a:r>
            <a:r>
              <a:rPr lang="en-US" altLang="zh-TW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getline</a:t>
            </a:r>
            <a:r>
              <a:rPr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！</a:t>
            </a:r>
            <a:endParaRPr lang="en-US" altLang="zh-TW" sz="2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或利用</a:t>
            </a:r>
            <a:r>
              <a:rPr lang="en-US" altLang="zh-TW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cin</a:t>
            </a:r>
            <a:r>
              <a:rPr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的這個特性一次輸入多個變數</a:t>
            </a:r>
          </a:p>
          <a:p>
            <a:pPr>
              <a:lnSpc>
                <a:spcPct val="150000"/>
              </a:lnSpc>
            </a:pPr>
            <a:endParaRPr lang="zh-TW" altLang="en-US" sz="2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891" y="3706502"/>
            <a:ext cx="4732216" cy="876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776" y="4860340"/>
            <a:ext cx="7940446" cy="1187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3BDD555C-124E-E34F-A96A-602D33A03C85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C4F9D0F-3E55-744B-ACC4-81ABFE2AE545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</p:spTree>
    <p:extLst>
      <p:ext uri="{BB962C8B-B14F-4D97-AF65-F5344CB8AC3E}">
        <p14:creationId xmlns:p14="http://schemas.microsoft.com/office/powerpoint/2010/main" val="39605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不規則四邊形 10">
            <a:extLst>
              <a:ext uri="{FF2B5EF4-FFF2-40B4-BE49-F238E27FC236}">
                <a16:creationId xmlns:a16="http://schemas.microsoft.com/office/drawing/2014/main" id="{53B876F8-383C-BA4B-BF1E-5A857365CBEA}"/>
              </a:ext>
            </a:extLst>
          </p:cNvPr>
          <p:cNvSpPr/>
          <p:nvPr/>
        </p:nvSpPr>
        <p:spPr>
          <a:xfrm>
            <a:off x="2583034" y="-196135"/>
            <a:ext cx="7025931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A5AEB2B-0954-B947-B61B-6060AC2F2878}"/>
              </a:ext>
            </a:extLst>
          </p:cNvPr>
          <p:cNvSpPr/>
          <p:nvPr/>
        </p:nvSpPr>
        <p:spPr>
          <a:xfrm>
            <a:off x="4114527" y="104443"/>
            <a:ext cx="3962944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Adobe 繁黑體 Std B" pitchFamily="34" charset="-120"/>
                <a:ea typeface="Adobe 繁黑體 Std B" pitchFamily="34" charset="-120"/>
              </a:rPr>
              <a:t>Take home message</a:t>
            </a:r>
            <a:endParaRPr lang="zh-TW" altLang="zh-TW" sz="3200" dirty="0">
              <a:solidFill>
                <a:schemeClr val="bg1"/>
              </a:solidFill>
              <a:latin typeface="Adobe 繁黑體 Std B" pitchFamily="34" charset="-120"/>
              <a:ea typeface="Adobe 繁黑體 Std B" pitchFamily="34" charset="-120"/>
            </a:endParaRP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47533" y="1925104"/>
            <a:ext cx="5675489" cy="383010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電腦有哪些必備元件？分別負責甚麼？</a:t>
            </a: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IDE</a:t>
            </a:r>
            <a:r>
              <a:rPr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是甚麼</a:t>
            </a:r>
            <a:r>
              <a:rPr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  <a:r>
              <a:rPr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跟一般的文字編輯器有甚麼差？</a:t>
            </a:r>
            <a:r>
              <a:rPr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如何使用</a:t>
            </a:r>
            <a:r>
              <a:rPr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</a:t>
            </a:r>
            <a:r>
              <a:rPr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C++</a:t>
            </a:r>
            <a:r>
              <a:rPr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進行文字的輸入與輸出 </a:t>
            </a:r>
            <a:r>
              <a:rPr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如何印出</a:t>
            </a:r>
            <a:r>
              <a:rPr lang="zh-TW" altLang="en-US" sz="20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換行</a:t>
            </a:r>
            <a:r>
              <a:rPr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zh-TW" altLang="en-US" sz="20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對齊</a:t>
            </a:r>
            <a:r>
              <a:rPr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20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\</a:t>
            </a:r>
            <a:r>
              <a:rPr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20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sz="20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&lt;&lt;</a:t>
            </a:r>
            <a:r>
              <a:rPr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與</a:t>
            </a:r>
            <a:r>
              <a:rPr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&gt;&gt;</a:t>
            </a:r>
            <a:r>
              <a:rPr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差異在哪裡？又代表甚麼？</a:t>
            </a: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cin</a:t>
            </a:r>
            <a:r>
              <a:rPr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與</a:t>
            </a:r>
            <a:r>
              <a:rPr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getline</a:t>
            </a:r>
            <a:r>
              <a:rPr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差異在哪裡？</a:t>
            </a:r>
            <a:endParaRPr lang="zh-TW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17E9F2B2-A0A9-BC48-8D6C-42BB084B1248}"/>
              </a:ext>
            </a:extLst>
          </p:cNvPr>
          <p:cNvSpPr/>
          <p:nvPr/>
        </p:nvSpPr>
        <p:spPr>
          <a:xfrm>
            <a:off x="3183466" y="1772712"/>
            <a:ext cx="5825067" cy="3982500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2675829-3259-4B44-A01D-9CBAFA549234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DA7C0B1-B916-8E4A-8FF5-98938E765500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</p:spTree>
    <p:extLst>
      <p:ext uri="{BB962C8B-B14F-4D97-AF65-F5344CB8AC3E}">
        <p14:creationId xmlns:p14="http://schemas.microsoft.com/office/powerpoint/2010/main" val="159088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不規則四邊形 13">
            <a:extLst>
              <a:ext uri="{FF2B5EF4-FFF2-40B4-BE49-F238E27FC236}">
                <a16:creationId xmlns:a16="http://schemas.microsoft.com/office/drawing/2014/main" id="{4B21DC3C-6327-6140-93FA-1C6788AF006B}"/>
              </a:ext>
            </a:extLst>
          </p:cNvPr>
          <p:cNvSpPr/>
          <p:nvPr/>
        </p:nvSpPr>
        <p:spPr>
          <a:xfrm>
            <a:off x="2852523" y="-208375"/>
            <a:ext cx="6486950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5E48003-197F-4541-B8B2-068855727DBB}"/>
              </a:ext>
            </a:extLst>
          </p:cNvPr>
          <p:cNvSpPr/>
          <p:nvPr/>
        </p:nvSpPr>
        <p:spPr>
          <a:xfrm>
            <a:off x="3975064" y="163360"/>
            <a:ext cx="4241867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先來看一下我們的</a:t>
            </a:r>
            <a:r>
              <a:rPr lang="en-US" altLang="zh-TW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IDE</a:t>
            </a:r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308E8E2F-ED89-0C4B-8BAF-83863B37C527}"/>
              </a:ext>
            </a:extLst>
          </p:cNvPr>
          <p:cNvSpPr/>
          <p:nvPr/>
        </p:nvSpPr>
        <p:spPr>
          <a:xfrm>
            <a:off x="319016" y="2086964"/>
            <a:ext cx="7057144" cy="320639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ACFC33E-5114-9D46-A1F3-FAEB18E9ABEA}"/>
              </a:ext>
            </a:extLst>
          </p:cNvPr>
          <p:cNvSpPr/>
          <p:nvPr/>
        </p:nvSpPr>
        <p:spPr>
          <a:xfrm>
            <a:off x="5019420" y="910670"/>
            <a:ext cx="21531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Code::Blocks </a:t>
            </a:r>
            <a:endParaRPr lang="zh-TW" altLang="en-US" sz="2400" b="1" dirty="0">
              <a:solidFill>
                <a:schemeClr val="bg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472C635-0B28-D448-9E66-208E518374EE}"/>
              </a:ext>
            </a:extLst>
          </p:cNvPr>
          <p:cNvSpPr txBox="1">
            <a:spLocks noChangeArrowheads="1"/>
          </p:cNvSpPr>
          <p:nvPr/>
        </p:nvSpPr>
        <p:spPr>
          <a:xfrm>
            <a:off x="615491" y="2648913"/>
            <a:ext cx="6475308" cy="24542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免費、開源、跨平台的整合式開發環境</a:t>
            </a:r>
            <a:endParaRPr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跨平台： 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Windows, Linux,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及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Mac OS X</a:t>
            </a: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針對開發 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 / C++ 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設計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DAA716A-F00B-684E-A066-C72BEBBCD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760" y="2809736"/>
            <a:ext cx="3770393" cy="1628123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BD4619CA-98FF-DC41-AA7A-928809D4C624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BB76974-F278-C147-B8AF-D7C2A3866C3F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</p:spTree>
    <p:extLst>
      <p:ext uri="{BB962C8B-B14F-4D97-AF65-F5344CB8AC3E}">
        <p14:creationId xmlns:p14="http://schemas.microsoft.com/office/powerpoint/2010/main" val="2015002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不規則四邊形 13">
            <a:extLst>
              <a:ext uri="{FF2B5EF4-FFF2-40B4-BE49-F238E27FC236}">
                <a16:creationId xmlns:a16="http://schemas.microsoft.com/office/drawing/2014/main" id="{24C1F0B4-1C59-CB45-A34D-6FA6CF9D7CF3}"/>
              </a:ext>
            </a:extLst>
          </p:cNvPr>
          <p:cNvSpPr/>
          <p:nvPr/>
        </p:nvSpPr>
        <p:spPr>
          <a:xfrm>
            <a:off x="2852523" y="-208375"/>
            <a:ext cx="6486950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E3EF83F-E69A-B044-B8BE-468E250A5DF7}"/>
              </a:ext>
            </a:extLst>
          </p:cNvPr>
          <p:cNvSpPr/>
          <p:nvPr/>
        </p:nvSpPr>
        <p:spPr>
          <a:xfrm>
            <a:off x="3622596" y="163360"/>
            <a:ext cx="4946803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http://www.codeblocks.org/</a:t>
            </a:r>
            <a:endParaRPr lang="zh-TW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7375095-471C-6045-9E3B-87EC50CE44D1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3404090-CA34-F845-B9A7-938764F3FEFE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4AA68FF-DE31-C54E-BC3E-A8C066977E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36531" b="12877"/>
          <a:stretch/>
        </p:blipFill>
        <p:spPr>
          <a:xfrm>
            <a:off x="23167" y="994747"/>
            <a:ext cx="12192000" cy="5584374"/>
          </a:xfrm>
          <a:prstGeom prst="rect">
            <a:avLst/>
          </a:prstGeom>
        </p:spPr>
      </p:pic>
      <p:sp>
        <p:nvSpPr>
          <p:cNvPr id="12" name="結束點 11">
            <a:extLst>
              <a:ext uri="{FF2B5EF4-FFF2-40B4-BE49-F238E27FC236}">
                <a16:creationId xmlns:a16="http://schemas.microsoft.com/office/drawing/2014/main" id="{67D9E51B-DF44-6749-9BFF-97DBF1646B03}"/>
              </a:ext>
            </a:extLst>
          </p:cNvPr>
          <p:cNvSpPr/>
          <p:nvPr/>
        </p:nvSpPr>
        <p:spPr>
          <a:xfrm>
            <a:off x="2182090" y="3367091"/>
            <a:ext cx="2519207" cy="617079"/>
          </a:xfrm>
          <a:prstGeom prst="flowChartTerminator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15655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不規則四邊形 13">
            <a:extLst>
              <a:ext uri="{FF2B5EF4-FFF2-40B4-BE49-F238E27FC236}">
                <a16:creationId xmlns:a16="http://schemas.microsoft.com/office/drawing/2014/main" id="{51154D60-9B69-9840-8C43-23CB749F18A8}"/>
              </a:ext>
            </a:extLst>
          </p:cNvPr>
          <p:cNvSpPr/>
          <p:nvPr/>
        </p:nvSpPr>
        <p:spPr>
          <a:xfrm>
            <a:off x="2852523" y="-208375"/>
            <a:ext cx="6486950" cy="1118821"/>
          </a:xfrm>
          <a:prstGeom prst="trapezoid">
            <a:avLst/>
          </a:prstGeom>
          <a:solidFill>
            <a:srgbClr val="944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9B964C8-2334-DB4C-8C03-D44485D240DD}"/>
              </a:ext>
            </a:extLst>
          </p:cNvPr>
          <p:cNvSpPr/>
          <p:nvPr/>
        </p:nvSpPr>
        <p:spPr>
          <a:xfrm>
            <a:off x="3122812" y="194137"/>
            <a:ext cx="5946371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http://www.codeblocks.org/downloads</a:t>
            </a:r>
            <a:endParaRPr lang="zh-TW" altLang="en-US" sz="2800" dirty="0">
              <a:solidFill>
                <a:schemeClr val="bg1"/>
              </a:solidFill>
              <a:hlinkClick r:id="rId2">
                <a:extLst>
                  <a:ext uri="{A12FA001-AC4F-418D-AE19-62706E023703}">
                    <ahyp:hlinkClr xmlns=""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21B0F53-0CED-3D4C-949B-4211774A4A57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BD378CD-75F6-7841-92F0-A6E533AC83A1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E6D1680-D87E-3841-B85C-39E97D9E65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" t="1702" r="727" b="1565"/>
          <a:stretch/>
        </p:blipFill>
        <p:spPr>
          <a:xfrm>
            <a:off x="0" y="1064010"/>
            <a:ext cx="12192000" cy="5398914"/>
          </a:xfrm>
          <a:prstGeom prst="rect">
            <a:avLst/>
          </a:prstGeom>
        </p:spPr>
      </p:pic>
      <p:sp>
        <p:nvSpPr>
          <p:cNvPr id="13" name="結束點 12">
            <a:extLst>
              <a:ext uri="{FF2B5EF4-FFF2-40B4-BE49-F238E27FC236}">
                <a16:creationId xmlns:a16="http://schemas.microsoft.com/office/drawing/2014/main" id="{44AA2779-1035-A643-A7C9-CD4F135FFCB8}"/>
              </a:ext>
            </a:extLst>
          </p:cNvPr>
          <p:cNvSpPr/>
          <p:nvPr/>
        </p:nvSpPr>
        <p:spPr>
          <a:xfrm>
            <a:off x="1610591" y="2155371"/>
            <a:ext cx="1246910" cy="419842"/>
          </a:xfrm>
          <a:prstGeom prst="flowChartTerminator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577C617-2768-9B4E-9A0A-6452D04E8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2498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5A7AAC27-2DCB-004B-AE72-6FEA2271E29B}"/>
              </a:ext>
            </a:extLst>
          </p:cNvPr>
          <p:cNvSpPr txBox="1"/>
          <p:nvPr/>
        </p:nvSpPr>
        <p:spPr>
          <a:xfrm>
            <a:off x="-1" y="661177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基礎班</a:t>
            </a:r>
            <a:endParaRPr kumimoji="1" lang="zh-TW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14B82A4-898B-2E40-A228-85B17D38CBDA}"/>
              </a:ext>
            </a:extLst>
          </p:cNvPr>
          <p:cNvSpPr txBox="1"/>
          <p:nvPr/>
        </p:nvSpPr>
        <p:spPr>
          <a:xfrm>
            <a:off x="11622613" y="661177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李耕銘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1082C57-D9A3-484B-9165-4C63966CE0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6" t="990" r="1346" b="-1"/>
          <a:stretch/>
        </p:blipFill>
        <p:spPr>
          <a:xfrm>
            <a:off x="0" y="0"/>
            <a:ext cx="12192000" cy="6482443"/>
          </a:xfrm>
          <a:prstGeom prst="rect">
            <a:avLst/>
          </a:prstGeom>
        </p:spPr>
      </p:pic>
      <p:sp>
        <p:nvSpPr>
          <p:cNvPr id="11" name="結束點 10">
            <a:extLst>
              <a:ext uri="{FF2B5EF4-FFF2-40B4-BE49-F238E27FC236}">
                <a16:creationId xmlns:a16="http://schemas.microsoft.com/office/drawing/2014/main" id="{F767AC6C-C870-5143-8270-4ECC37951616}"/>
              </a:ext>
            </a:extLst>
          </p:cNvPr>
          <p:cNvSpPr/>
          <p:nvPr/>
        </p:nvSpPr>
        <p:spPr>
          <a:xfrm>
            <a:off x="1610591" y="2269671"/>
            <a:ext cx="2259280" cy="408214"/>
          </a:xfrm>
          <a:prstGeom prst="flowChartTerminator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3494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6456</TotalTime>
  <Words>2183</Words>
  <Application>Microsoft Office PowerPoint</Application>
  <PresentationFormat>寬螢幕</PresentationFormat>
  <Paragraphs>437</Paragraphs>
  <Slides>54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54</vt:i4>
      </vt:variant>
    </vt:vector>
  </HeadingPairs>
  <TitlesOfParts>
    <vt:vector size="65" baseType="lpstr">
      <vt:lpstr>Adobe 繁黑體 Std B</vt:lpstr>
      <vt:lpstr>Microsoft JhengHei</vt:lpstr>
      <vt:lpstr>新細明體</vt:lpstr>
      <vt:lpstr>Arial</vt:lpstr>
      <vt:lpstr>Calibri</vt:lpstr>
      <vt:lpstr>Calibri Light</vt:lpstr>
      <vt:lpstr>Consolas</vt:lpstr>
      <vt:lpstr>Helvetica</vt:lpstr>
      <vt:lpstr>Times New Roman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lkm543@gmail.com</dc:creator>
  <cp:lastModifiedBy>lkm543</cp:lastModifiedBy>
  <cp:revision>67</cp:revision>
  <dcterms:created xsi:type="dcterms:W3CDTF">2019-10-27T07:58:56Z</dcterms:created>
  <dcterms:modified xsi:type="dcterms:W3CDTF">2019-12-09T15:26:24Z</dcterms:modified>
</cp:coreProperties>
</file>